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lvl1pPr>
      <a:defRPr>
        <a:latin typeface="+mj-lt"/>
        <a:ea typeface="+mj-ea"/>
        <a:cs typeface="+mj-cs"/>
        <a:sym typeface="Helvetica"/>
      </a:defRPr>
    </a:lvl1pPr>
    <a:lvl2pPr>
      <a:defRPr>
        <a:latin typeface="+mj-lt"/>
        <a:ea typeface="+mj-ea"/>
        <a:cs typeface="+mj-cs"/>
        <a:sym typeface="Helvetica"/>
      </a:defRPr>
    </a:lvl2pPr>
    <a:lvl3pPr>
      <a:defRPr>
        <a:latin typeface="+mj-lt"/>
        <a:ea typeface="+mj-ea"/>
        <a:cs typeface="+mj-cs"/>
        <a:sym typeface="Helvetica"/>
      </a:defRPr>
    </a:lvl3pPr>
    <a:lvl4pPr>
      <a:defRPr>
        <a:latin typeface="+mj-lt"/>
        <a:ea typeface="+mj-ea"/>
        <a:cs typeface="+mj-cs"/>
        <a:sym typeface="Helvetica"/>
      </a:defRPr>
    </a:lvl4pPr>
    <a:lvl5pPr>
      <a:defRPr>
        <a:latin typeface="+mj-lt"/>
        <a:ea typeface="+mj-ea"/>
        <a:cs typeface="+mj-cs"/>
        <a:sym typeface="Helvetica"/>
      </a:defRPr>
    </a:lvl5pPr>
    <a:lvl6pPr>
      <a:defRPr>
        <a:latin typeface="+mj-lt"/>
        <a:ea typeface="+mj-ea"/>
        <a:cs typeface="+mj-cs"/>
        <a:sym typeface="Helvetica"/>
      </a:defRPr>
    </a:lvl6pPr>
    <a:lvl7pPr>
      <a:defRPr>
        <a:latin typeface="+mj-lt"/>
        <a:ea typeface="+mj-ea"/>
        <a:cs typeface="+mj-cs"/>
        <a:sym typeface="Helvetica"/>
      </a:defRPr>
    </a:lvl7pPr>
    <a:lvl8pPr>
      <a:defRPr>
        <a:latin typeface="+mj-lt"/>
        <a:ea typeface="+mj-ea"/>
        <a:cs typeface="+mj-cs"/>
        <a:sym typeface="Helvetica"/>
      </a:defRPr>
    </a:lvl8pPr>
    <a:lvl9pPr>
      <a:defRPr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/>
          <a:lstStyle/>
          <a:p>
            <a:pPr lvl="0"/>
            <a:endParaRPr lang="en-US"/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5.0628199999999998E-2"/>
          <c:y val="4.5210500000000015E-2"/>
          <c:w val="0.943581"/>
          <c:h val="0.6032410000000002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Nominal Price</c:v>
                </c:pt>
              </c:strCache>
            </c:strRef>
          </c:tx>
          <c:spPr>
            <a:ln w="47625" cap="flat">
              <a:solidFill>
                <a:srgbClr val="4A7EBB"/>
              </a:solidFill>
              <a:prstDash val="solid"/>
              <a:bevel/>
            </a:ln>
            <a:effectLst/>
          </c:spPr>
          <c:marker>
            <c:symbol val="none"/>
          </c:marker>
          <c:cat>
            <c:strRef>
              <c:f>Sheet1!$B$1:$AO$1</c:f>
              <c:strCache>
                <c:ptCount val="40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</c:strCache>
            </c:strRef>
          </c:cat>
          <c:val>
            <c:numRef>
              <c:f>Sheet1!$B$2:$AO$2</c:f>
              <c:numCache>
                <c:formatCode>General</c:formatCode>
                <c:ptCount val="40"/>
                <c:pt idx="0">
                  <c:v>9.3500000000000032</c:v>
                </c:pt>
                <c:pt idx="1">
                  <c:v>12.21</c:v>
                </c:pt>
                <c:pt idx="2">
                  <c:v>13.1</c:v>
                </c:pt>
                <c:pt idx="3">
                  <c:v>14.4</c:v>
                </c:pt>
                <c:pt idx="4">
                  <c:v>14.950000000000003</c:v>
                </c:pt>
                <c:pt idx="5">
                  <c:v>25.1</c:v>
                </c:pt>
                <c:pt idx="6">
                  <c:v>37.42</c:v>
                </c:pt>
                <c:pt idx="7">
                  <c:v>35.75</c:v>
                </c:pt>
                <c:pt idx="8">
                  <c:v>31.830000000000005</c:v>
                </c:pt>
                <c:pt idx="9">
                  <c:v>29.08</c:v>
                </c:pt>
                <c:pt idx="10">
                  <c:v>28.75</c:v>
                </c:pt>
                <c:pt idx="11">
                  <c:v>26.919999999999995</c:v>
                </c:pt>
                <c:pt idx="12">
                  <c:v>14.44</c:v>
                </c:pt>
                <c:pt idx="13">
                  <c:v>17.75</c:v>
                </c:pt>
                <c:pt idx="14">
                  <c:v>14.870000000000003</c:v>
                </c:pt>
                <c:pt idx="15">
                  <c:v>18.329999999999991</c:v>
                </c:pt>
                <c:pt idx="16">
                  <c:v>23.19</c:v>
                </c:pt>
                <c:pt idx="17">
                  <c:v>20.2</c:v>
                </c:pt>
                <c:pt idx="18">
                  <c:v>19.25</c:v>
                </c:pt>
                <c:pt idx="19">
                  <c:v>16.75</c:v>
                </c:pt>
                <c:pt idx="20">
                  <c:v>15.66</c:v>
                </c:pt>
                <c:pt idx="21">
                  <c:v>16.75</c:v>
                </c:pt>
                <c:pt idx="22">
                  <c:v>20.459999999999994</c:v>
                </c:pt>
                <c:pt idx="23">
                  <c:v>18.64</c:v>
                </c:pt>
                <c:pt idx="24">
                  <c:v>11.91</c:v>
                </c:pt>
                <c:pt idx="25">
                  <c:v>16.559999999999999</c:v>
                </c:pt>
                <c:pt idx="26">
                  <c:v>27.39</c:v>
                </c:pt>
                <c:pt idx="27">
                  <c:v>23</c:v>
                </c:pt>
                <c:pt idx="28">
                  <c:v>22.810000000000006</c:v>
                </c:pt>
                <c:pt idx="29">
                  <c:v>27.69</c:v>
                </c:pt>
                <c:pt idx="30">
                  <c:v>37.660000000000011</c:v>
                </c:pt>
                <c:pt idx="31">
                  <c:v>50.04</c:v>
                </c:pt>
                <c:pt idx="32">
                  <c:v>58.3</c:v>
                </c:pt>
                <c:pt idx="33">
                  <c:v>64.2</c:v>
                </c:pt>
                <c:pt idx="34">
                  <c:v>91.48</c:v>
                </c:pt>
                <c:pt idx="35">
                  <c:v>53.48</c:v>
                </c:pt>
                <c:pt idx="36">
                  <c:v>71.209999999999994</c:v>
                </c:pt>
                <c:pt idx="37">
                  <c:v>87.04</c:v>
                </c:pt>
                <c:pt idx="38">
                  <c:v>86.460000000000022</c:v>
                </c:pt>
                <c:pt idx="39">
                  <c:v>87.13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Inflation Adjusted Price</c:v>
                </c:pt>
              </c:strCache>
            </c:strRef>
          </c:tx>
          <c:spPr>
            <a:ln w="47625" cap="flat">
              <a:solidFill>
                <a:srgbClr val="BE4B48"/>
              </a:solidFill>
              <a:prstDash val="solid"/>
              <a:bevel/>
            </a:ln>
            <a:effectLst/>
          </c:spPr>
          <c:marker>
            <c:symbol val="none"/>
          </c:marker>
          <c:cat>
            <c:strRef>
              <c:f>Sheet1!$B$1:$AO$1</c:f>
              <c:strCache>
                <c:ptCount val="40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</c:strCache>
            </c:strRef>
          </c:cat>
          <c:val>
            <c:numRef>
              <c:f>Sheet1!$B$3:$AO$3</c:f>
              <c:numCache>
                <c:formatCode>General</c:formatCode>
                <c:ptCount val="40"/>
                <c:pt idx="0">
                  <c:v>44.07</c:v>
                </c:pt>
                <c:pt idx="1">
                  <c:v>52.78</c:v>
                </c:pt>
                <c:pt idx="2">
                  <c:v>53.6</c:v>
                </c:pt>
                <c:pt idx="3">
                  <c:v>55.28</c:v>
                </c:pt>
                <c:pt idx="4">
                  <c:v>53.38</c:v>
                </c:pt>
                <c:pt idx="5">
                  <c:v>79.75</c:v>
                </c:pt>
                <c:pt idx="6">
                  <c:v>105.84</c:v>
                </c:pt>
                <c:pt idx="7">
                  <c:v>91.649999999999991</c:v>
                </c:pt>
                <c:pt idx="8">
                  <c:v>76.83</c:v>
                </c:pt>
                <c:pt idx="9">
                  <c:v>67.98</c:v>
                </c:pt>
                <c:pt idx="10">
                  <c:v>64.440000000000026</c:v>
                </c:pt>
                <c:pt idx="11">
                  <c:v>58.25</c:v>
                </c:pt>
                <c:pt idx="12">
                  <c:v>30.650000000000006</c:v>
                </c:pt>
                <c:pt idx="13">
                  <c:v>36.36</c:v>
                </c:pt>
                <c:pt idx="14">
                  <c:v>29.310000000000006</c:v>
                </c:pt>
                <c:pt idx="15">
                  <c:v>34.410000000000004</c:v>
                </c:pt>
                <c:pt idx="16">
                  <c:v>41.190000000000012</c:v>
                </c:pt>
                <c:pt idx="17">
                  <c:v>34.53</c:v>
                </c:pt>
                <c:pt idx="18">
                  <c:v>31.93</c:v>
                </c:pt>
                <c:pt idx="19">
                  <c:v>27</c:v>
                </c:pt>
                <c:pt idx="20">
                  <c:v>24.59</c:v>
                </c:pt>
                <c:pt idx="21">
                  <c:v>25.59</c:v>
                </c:pt>
                <c:pt idx="22">
                  <c:v>30.35</c:v>
                </c:pt>
                <c:pt idx="23">
                  <c:v>27.04</c:v>
                </c:pt>
                <c:pt idx="24">
                  <c:v>17.010000000000005</c:v>
                </c:pt>
                <c:pt idx="25">
                  <c:v>23.08</c:v>
                </c:pt>
                <c:pt idx="26">
                  <c:v>37.01</c:v>
                </c:pt>
                <c:pt idx="27">
                  <c:v>30.25</c:v>
                </c:pt>
                <c:pt idx="28">
                  <c:v>29.49</c:v>
                </c:pt>
                <c:pt idx="29">
                  <c:v>35.050000000000004</c:v>
                </c:pt>
                <c:pt idx="30">
                  <c:v>46.37</c:v>
                </c:pt>
                <c:pt idx="31">
                  <c:v>59.59</c:v>
                </c:pt>
                <c:pt idx="32">
                  <c:v>67.3</c:v>
                </c:pt>
                <c:pt idx="33">
                  <c:v>71.940000000000026</c:v>
                </c:pt>
                <c:pt idx="34">
                  <c:v>98.58</c:v>
                </c:pt>
                <c:pt idx="35">
                  <c:v>57.92</c:v>
                </c:pt>
                <c:pt idx="36">
                  <c:v>76.010000000000005</c:v>
                </c:pt>
                <c:pt idx="37">
                  <c:v>90.08</c:v>
                </c:pt>
                <c:pt idx="38">
                  <c:v>87.679999999999978</c:v>
                </c:pt>
                <c:pt idx="39">
                  <c:v>87.52</c:v>
                </c:pt>
              </c:numCache>
            </c:numRef>
          </c:val>
        </c:ser>
        <c:marker val="1"/>
        <c:axId val="79454592"/>
        <c:axId val="79456896"/>
      </c:lineChart>
      <c:catAx>
        <c:axId val="79454592"/>
        <c:scaling>
          <c:orientation val="minMax"/>
        </c:scaling>
        <c:axPos val="b"/>
        <c:numFmt formatCode="General" sourceLinked="1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000" b="0" i="0" u="none" strike="noStrike">
                <a:solidFill>
                  <a:srgbClr val="000000"/>
                </a:solidFill>
                <a:effectLst/>
                <a:latin typeface="Gill Sans MT"/>
              </a:defRPr>
            </a:pPr>
            <a:endParaRPr lang="en-US"/>
          </a:p>
        </c:txPr>
        <c:crossAx val="79456896"/>
        <c:crosses val="autoZero"/>
        <c:auto val="1"/>
        <c:lblAlgn val="ctr"/>
        <c:lblOffset val="100"/>
        <c:tickLblSkip val="3"/>
        <c:noMultiLvlLbl val="1"/>
      </c:catAx>
      <c:valAx>
        <c:axId val="79456896"/>
        <c:scaling>
          <c:orientation val="minMax"/>
        </c:scaling>
        <c:axPos val="l"/>
        <c:majorGridlines>
          <c:spPr>
            <a:ln w="12700" cap="flat">
              <a:solidFill>
                <a:srgbClr val="888888"/>
              </a:solidFill>
              <a:prstDash val="sysDot"/>
              <a:bevel/>
            </a:ln>
          </c:spPr>
        </c:majorGridlines>
        <c:numFmt formatCode="0.###" sourceLinked="0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000" b="0" i="0" u="none" strike="noStrike">
                <a:solidFill>
                  <a:srgbClr val="000000"/>
                </a:solidFill>
                <a:effectLst/>
                <a:latin typeface="Gill Sans MT"/>
              </a:defRPr>
            </a:pPr>
            <a:endParaRPr lang="en-US"/>
          </a:p>
        </c:txPr>
        <c:crossAx val="79454592"/>
        <c:crosses val="autoZero"/>
        <c:crossBetween val="between"/>
        <c:majorUnit val="27.5"/>
        <c:minorUnit val="13.75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27076700000000004"/>
          <c:y val="0.95478900000000022"/>
          <c:w val="0.71719800000000022"/>
          <c:h val="5.7710500000000033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sz="1000" b="0" i="0" u="none" strike="noStrike">
              <a:solidFill>
                <a:srgbClr val="000000"/>
              </a:solidFill>
              <a:effectLst/>
              <a:latin typeface="Gill Sans MT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/>
          <a:lstStyle/>
          <a:p>
            <a:pPr lvl="0"/>
            <a:endParaRPr lang="en-US"/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7.5528799999999993E-2"/>
          <c:y val="4.5435200000000002E-2"/>
          <c:w val="0.92447100000000004"/>
          <c:h val="0.60288100000000022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Food Price Index</c:v>
                </c:pt>
              </c:strCache>
            </c:strRef>
          </c:tx>
          <c:spPr>
            <a:ln w="47625" cap="flat">
              <a:solidFill>
                <a:srgbClr val="4A7EBB"/>
              </a:solidFill>
              <a:prstDash val="solid"/>
              <a:bevel/>
            </a:ln>
            <a:effectLst/>
          </c:spPr>
          <c:marker>
            <c:symbol val="none"/>
          </c:marker>
          <c:cat>
            <c:strRef>
              <c:f>Sheet1!$B$1:$Y$1</c:f>
              <c:strCach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strCache>
            </c:strRef>
          </c:cat>
          <c:val>
            <c:numRef>
              <c:f>Sheet1!$B$2:$Y$2</c:f>
              <c:numCache>
                <c:formatCode>General</c:formatCode>
                <c:ptCount val="24"/>
                <c:pt idx="0">
                  <c:v>105.438579</c:v>
                </c:pt>
                <c:pt idx="1">
                  <c:v>103.60722300000003</c:v>
                </c:pt>
                <c:pt idx="2">
                  <c:v>108.47729099999999</c:v>
                </c:pt>
                <c:pt idx="3">
                  <c:v>104.62534599999994</c:v>
                </c:pt>
                <c:pt idx="4">
                  <c:v>110.56087199999997</c:v>
                </c:pt>
                <c:pt idx="5">
                  <c:v>123.15951699999998</c:v>
                </c:pt>
                <c:pt idx="6">
                  <c:v>129.12867399999999</c:v>
                </c:pt>
                <c:pt idx="7">
                  <c:v>118.46279</c:v>
                </c:pt>
                <c:pt idx="8">
                  <c:v>107.085413</c:v>
                </c:pt>
                <c:pt idx="9">
                  <c:v>92.38899899999997</c:v>
                </c:pt>
                <c:pt idx="10">
                  <c:v>90.358495999999988</c:v>
                </c:pt>
                <c:pt idx="11">
                  <c:v>93.355967999999976</c:v>
                </c:pt>
                <c:pt idx="12">
                  <c:v>89.872192999999939</c:v>
                </c:pt>
                <c:pt idx="13">
                  <c:v>97.703170999999998</c:v>
                </c:pt>
                <c:pt idx="14">
                  <c:v>112.42463600000002</c:v>
                </c:pt>
                <c:pt idx="15">
                  <c:v>117.31002700000002</c:v>
                </c:pt>
                <c:pt idx="16">
                  <c:v>126.654251</c:v>
                </c:pt>
                <c:pt idx="17">
                  <c:v>158.73575499999993</c:v>
                </c:pt>
                <c:pt idx="18">
                  <c:v>199.809358</c:v>
                </c:pt>
                <c:pt idx="19">
                  <c:v>156.94928099999998</c:v>
                </c:pt>
                <c:pt idx="20">
                  <c:v>185.30223900000007</c:v>
                </c:pt>
                <c:pt idx="21">
                  <c:v>227.61486399999993</c:v>
                </c:pt>
                <c:pt idx="22">
                  <c:v>211.842579</c:v>
                </c:pt>
                <c:pt idx="23">
                  <c:v>211.35337000000001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Oil Price Index</c:v>
                </c:pt>
              </c:strCache>
            </c:strRef>
          </c:tx>
          <c:spPr>
            <a:ln w="47625" cap="flat">
              <a:solidFill>
                <a:srgbClr val="BE4B48"/>
              </a:solidFill>
              <a:prstDash val="solid"/>
              <a:bevel/>
            </a:ln>
            <a:effectLst/>
          </c:spPr>
          <c:marker>
            <c:symbol val="none"/>
          </c:marker>
          <c:cat>
            <c:strRef>
              <c:f>Sheet1!$B$1:$Y$1</c:f>
              <c:strCach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strCache>
            </c:strRef>
          </c:cat>
          <c:val>
            <c:numRef>
              <c:f>Sheet1!$B$3:$Y$3</c:f>
              <c:numCache>
                <c:formatCode>General</c:formatCode>
                <c:ptCount val="24"/>
                <c:pt idx="0">
                  <c:v>78.913338999999979</c:v>
                </c:pt>
                <c:pt idx="1">
                  <c:v>68.738657000000003</c:v>
                </c:pt>
                <c:pt idx="2">
                  <c:v>65.505897999999988</c:v>
                </c:pt>
                <c:pt idx="3">
                  <c:v>56.998639000000011</c:v>
                </c:pt>
                <c:pt idx="4">
                  <c:v>53.289474000000006</c:v>
                </c:pt>
                <c:pt idx="5">
                  <c:v>56.998639000000011</c:v>
                </c:pt>
                <c:pt idx="6">
                  <c:v>69.623411999999988</c:v>
                </c:pt>
                <c:pt idx="7">
                  <c:v>63.430127000000006</c:v>
                </c:pt>
                <c:pt idx="8">
                  <c:v>40.528584000000002</c:v>
                </c:pt>
                <c:pt idx="9">
                  <c:v>56.352086999999997</c:v>
                </c:pt>
                <c:pt idx="10">
                  <c:v>93.205534999999998</c:v>
                </c:pt>
                <c:pt idx="11">
                  <c:v>78.266787999999977</c:v>
                </c:pt>
                <c:pt idx="12">
                  <c:v>77.620235999999977</c:v>
                </c:pt>
                <c:pt idx="13">
                  <c:v>94.22640699999998</c:v>
                </c:pt>
                <c:pt idx="14">
                  <c:v>128.153358</c:v>
                </c:pt>
                <c:pt idx="15">
                  <c:v>170.28130700000006</c:v>
                </c:pt>
                <c:pt idx="16">
                  <c:v>198.38929200000001</c:v>
                </c:pt>
                <c:pt idx="17">
                  <c:v>218.46642500000004</c:v>
                </c:pt>
                <c:pt idx="18">
                  <c:v>311.297641</c:v>
                </c:pt>
                <c:pt idx="19">
                  <c:v>181.98729600000004</c:v>
                </c:pt>
                <c:pt idx="20">
                  <c:v>242.32078000000001</c:v>
                </c:pt>
                <c:pt idx="21">
                  <c:v>296.18874799999986</c:v>
                </c:pt>
                <c:pt idx="22">
                  <c:v>294.21506399999993</c:v>
                </c:pt>
                <c:pt idx="23">
                  <c:v>296.49500899999975</c:v>
                </c:pt>
              </c:numCache>
            </c:numRef>
          </c:val>
        </c:ser>
        <c:marker val="1"/>
        <c:axId val="108588032"/>
        <c:axId val="108737280"/>
      </c:lineChart>
      <c:catAx>
        <c:axId val="108588032"/>
        <c:scaling>
          <c:orientation val="minMax"/>
        </c:scaling>
        <c:axPos val="b"/>
        <c:numFmt formatCode="General" sourceLinked="1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000" b="0" i="0" u="none" strike="noStrike">
                <a:solidFill>
                  <a:srgbClr val="000000"/>
                </a:solidFill>
                <a:effectLst/>
                <a:latin typeface="Gill Sans MT"/>
              </a:defRPr>
            </a:pPr>
            <a:endParaRPr lang="en-US"/>
          </a:p>
        </c:txPr>
        <c:crossAx val="108737280"/>
        <c:crosses val="autoZero"/>
        <c:auto val="1"/>
        <c:lblAlgn val="ctr"/>
        <c:lblOffset val="100"/>
        <c:tickLblSkip val="2"/>
        <c:noMultiLvlLbl val="1"/>
      </c:catAx>
      <c:valAx>
        <c:axId val="108737280"/>
        <c:scaling>
          <c:orientation val="minMax"/>
        </c:scaling>
        <c:axPos val="l"/>
        <c:majorGridlines>
          <c:spPr>
            <a:ln w="12700" cap="flat">
              <a:solidFill>
                <a:srgbClr val="888888"/>
              </a:solidFill>
              <a:prstDash val="sysDot"/>
              <a:bevel/>
            </a:ln>
          </c:spPr>
        </c:majorGridlines>
        <c:numFmt formatCode="0.0" sourceLinked="0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000" b="0" i="0" u="none" strike="noStrike">
                <a:solidFill>
                  <a:srgbClr val="000000"/>
                </a:solidFill>
                <a:effectLst/>
                <a:latin typeface="Gill Sans MT"/>
              </a:defRPr>
            </a:pPr>
            <a:endParaRPr lang="en-US"/>
          </a:p>
        </c:txPr>
        <c:crossAx val="108588032"/>
        <c:crosses val="autoZero"/>
        <c:crossBetween val="between"/>
        <c:majorUnit val="100"/>
        <c:minorUnit val="50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291209"/>
          <c:y val="0.954565"/>
          <c:w val="0.70814100000000024"/>
          <c:h val="5.7935199999999999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sz="1000" b="0" i="0" u="none" strike="noStrike">
              <a:solidFill>
                <a:srgbClr val="000000"/>
              </a:solidFill>
              <a:effectLst/>
              <a:latin typeface="Gill Sans MT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/>
          <a:lstStyle/>
          <a:p>
            <a:pPr lvl="0"/>
            <a:endParaRPr lang="en-US"/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7.6862700000000034E-2"/>
          <c:y val="3.1562199999999999E-2"/>
          <c:w val="0.92313699999999976"/>
          <c:h val="0.9123790000000000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flat">
              <a:solidFill>
                <a:srgbClr val="4A7EBB"/>
              </a:solidFill>
              <a:prstDash val="solid"/>
              <a:bevel/>
            </a:ln>
            <a:effectLst/>
          </c:spPr>
          <c:marker>
            <c:symbol val="square"/>
            <c:size val="2"/>
            <c:spPr>
              <a:solidFill>
                <a:srgbClr val="4F81BD"/>
              </a:solidFill>
              <a:ln w="15875" cap="flat">
                <a:solidFill>
                  <a:srgbClr val="4A7EBB"/>
                </a:solidFill>
                <a:prstDash val="solid"/>
                <a:bevel/>
              </a:ln>
              <a:effectLst/>
            </c:spPr>
          </c:marker>
          <c:cat>
            <c:strRef>
              <c:f>Sheet1!$B$1:$J$1</c:f>
              <c:strCache>
                <c:ptCount val="9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2008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  <c:pt idx="8">
                  <c:v>2030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4"/>
                <c:pt idx="0">
                  <c:v>2.5</c:v>
                </c:pt>
                <c:pt idx="1">
                  <c:v>13</c:v>
                </c:pt>
                <c:pt idx="2">
                  <c:v>41</c:v>
                </c:pt>
                <c:pt idx="3">
                  <c:v>64.2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IEA, 2002</c:v>
                </c:pt>
              </c:strCache>
            </c:strRef>
          </c:tx>
          <c:spPr>
            <a:ln w="28575" cap="flat">
              <a:solidFill>
                <a:srgbClr val="BE4B48"/>
              </a:solidFill>
              <a:prstDash val="solid"/>
              <a:bevel/>
            </a:ln>
            <a:effectLst/>
          </c:spPr>
          <c:marker>
            <c:symbol val="none"/>
          </c:marker>
          <c:cat>
            <c:strRef>
              <c:f>Sheet1!$B$1:$J$1</c:f>
              <c:strCache>
                <c:ptCount val="9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2008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  <c:pt idx="8">
                  <c:v>2030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2.5</c:v>
                </c:pt>
                <c:pt idx="1">
                  <c:v>13</c:v>
                </c:pt>
                <c:pt idx="2">
                  <c:v>27</c:v>
                </c:pt>
                <c:pt idx="3">
                  <c:v>32</c:v>
                </c:pt>
                <c:pt idx="4">
                  <c:v>33</c:v>
                </c:pt>
                <c:pt idx="5">
                  <c:v>45</c:v>
                </c:pt>
                <c:pt idx="6">
                  <c:v>55</c:v>
                </c:pt>
                <c:pt idx="7">
                  <c:v>64</c:v>
                </c:pt>
                <c:pt idx="8">
                  <c:v>70</c:v>
                </c:pt>
              </c:numCache>
            </c:numRef>
          </c:val>
        </c:ser>
        <c:marker val="1"/>
        <c:axId val="109924736"/>
        <c:axId val="109925888"/>
      </c:lineChart>
      <c:catAx>
        <c:axId val="109924736"/>
        <c:scaling>
          <c:orientation val="minMax"/>
        </c:scaling>
        <c:axPos val="b"/>
        <c:numFmt formatCode="General" sourceLinked="1"/>
        <c:maj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000" b="0" i="0" u="none" strike="noStrike">
                <a:solidFill>
                  <a:srgbClr val="000000"/>
                </a:solidFill>
                <a:effectLst/>
                <a:latin typeface="Georgia"/>
              </a:defRPr>
            </a:pPr>
            <a:endParaRPr lang="en-US"/>
          </a:p>
        </c:txPr>
        <c:crossAx val="109925888"/>
        <c:crosses val="autoZero"/>
        <c:auto val="1"/>
        <c:lblAlgn val="ctr"/>
        <c:lblOffset val="100"/>
        <c:noMultiLvlLbl val="1"/>
      </c:catAx>
      <c:valAx>
        <c:axId val="109925888"/>
        <c:scaling>
          <c:orientation val="minMax"/>
        </c:scaling>
        <c:axPos val="l"/>
        <c:majorGridlines>
          <c:spPr>
            <a:ln w="12700" cap="flat">
              <a:solidFill>
                <a:srgbClr val="A4A4A4"/>
              </a:solidFill>
              <a:prstDash val="solid"/>
              <a:bevel/>
            </a:ln>
          </c:spPr>
        </c:majorGridlines>
        <c:title>
          <c:tx>
            <c:rich>
              <a:bodyPr rot="-5400000"/>
              <a:lstStyle/>
              <a:p>
                <a:pPr lvl="0">
                  <a:defRPr sz="1000" b="0" i="0" u="none" strike="noStrike">
                    <a:solidFill>
                      <a:srgbClr val="727272"/>
                    </a:solidFill>
                    <a:effectLst/>
                    <a:latin typeface="Georgia Bold"/>
                  </a:defRPr>
                </a:pPr>
                <a:r>
                  <a:rPr lang="en-US" sz="1000" b="0" i="0" u="none" strike="noStrike">
                    <a:solidFill>
                      <a:srgbClr val="727272"/>
                    </a:solidFill>
                    <a:effectLst/>
                    <a:latin typeface="Georgia Bold"/>
                  </a:rPr>
                  <a:t>Gigawatts</a:t>
                </a:r>
              </a:p>
            </c:rich>
          </c:tx>
          <c:layout/>
          <c:overlay val="1"/>
        </c:title>
        <c:numFmt formatCode="0.#" sourceLinked="0"/>
        <c:maj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000" b="0" i="0" u="none" strike="noStrike">
                <a:solidFill>
                  <a:srgbClr val="000000"/>
                </a:solidFill>
                <a:effectLst/>
                <a:latin typeface="Georgia"/>
              </a:defRPr>
            </a:pPr>
            <a:endParaRPr lang="en-US"/>
          </a:p>
        </c:txPr>
        <c:crossAx val="109924736"/>
        <c:crosses val="autoZero"/>
        <c:crossBetween val="between"/>
        <c:majorUnit val="17.5"/>
        <c:minorUnit val="8.7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="" xmlns:p14="http://schemas.microsoft.com/office/powerpoint/2010/main" val="391859118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Образец подзаголовка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 defTabSz="457200">
              <a:defRPr>
                <a:solidFill>
                  <a:srgbClr val="800000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00000"/>
                </a:solidFill>
              </a:rPr>
              <a:t>Текст заголовка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 defTabSz="457200">
              <a:defRPr>
                <a:latin typeface="Gill Sans MT"/>
                <a:ea typeface="Gill Sans MT"/>
                <a:cs typeface="Gill Sans MT"/>
                <a:sym typeface="Gill Sans MT"/>
              </a:defRPr>
            </a:lvl1pPr>
            <a:lvl2pPr defTabSz="457200">
              <a:defRPr>
                <a:latin typeface="Gill Sans MT"/>
                <a:ea typeface="Gill Sans MT"/>
                <a:cs typeface="Gill Sans MT"/>
                <a:sym typeface="Gill Sans MT"/>
              </a:defRPr>
            </a:lvl2pPr>
            <a:lvl3pPr defTabSz="457200">
              <a:defRPr>
                <a:latin typeface="Gill Sans MT"/>
                <a:ea typeface="Gill Sans MT"/>
                <a:cs typeface="Gill Sans MT"/>
                <a:sym typeface="Gill Sans MT"/>
              </a:defRPr>
            </a:lvl3pPr>
            <a:lvl4pPr defTabSz="457200">
              <a:defRPr>
                <a:latin typeface="Gill Sans MT"/>
                <a:ea typeface="Gill Sans MT"/>
                <a:cs typeface="Gill Sans MT"/>
                <a:sym typeface="Gill Sans MT"/>
              </a:defRPr>
            </a:lvl4pPr>
            <a:lvl5pPr defTabSz="457200">
              <a:defRPr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xfrm>
            <a:off x="6553200" y="6450010"/>
            <a:ext cx="2133600" cy="177801"/>
          </a:xfrm>
          <a:prstGeom prst="rect">
            <a:avLst/>
          </a:prstGeom>
        </p:spPr>
        <p:txBody>
          <a:bodyPr lIns="0" tIns="0" rIns="0" bIns="0"/>
          <a:lstStyle>
            <a:lvl1pPr defTabSz="457200">
              <a:defRPr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 defTabSz="457200">
              <a:defRPr>
                <a:solidFill>
                  <a:srgbClr val="800000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00000"/>
                </a:solidFill>
              </a:rPr>
              <a:t>Текст заголовка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 defTabSz="457200">
              <a:defRPr>
                <a:latin typeface="Gill Sans MT"/>
                <a:ea typeface="Gill Sans MT"/>
                <a:cs typeface="Gill Sans MT"/>
                <a:sym typeface="Gill Sans MT"/>
              </a:defRPr>
            </a:lvl1pPr>
            <a:lvl2pPr defTabSz="457200">
              <a:defRPr>
                <a:latin typeface="Gill Sans MT"/>
                <a:ea typeface="Gill Sans MT"/>
                <a:cs typeface="Gill Sans MT"/>
                <a:sym typeface="Gill Sans MT"/>
              </a:defRPr>
            </a:lvl2pPr>
            <a:lvl3pPr defTabSz="457200">
              <a:defRPr>
                <a:latin typeface="Gill Sans MT"/>
                <a:ea typeface="Gill Sans MT"/>
                <a:cs typeface="Gill Sans MT"/>
                <a:sym typeface="Gill Sans MT"/>
              </a:defRPr>
            </a:lvl3pPr>
            <a:lvl4pPr defTabSz="457200">
              <a:defRPr>
                <a:latin typeface="Gill Sans MT"/>
                <a:ea typeface="Gill Sans MT"/>
                <a:cs typeface="Gill Sans MT"/>
                <a:sym typeface="Gill Sans MT"/>
              </a:defRPr>
            </a:lvl4pPr>
            <a:lvl5pPr defTabSz="457200">
              <a:defRPr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xfrm>
            <a:off x="6553200" y="6450010"/>
            <a:ext cx="2133600" cy="177801"/>
          </a:xfrm>
          <a:prstGeom prst="rect">
            <a:avLst/>
          </a:prstGeom>
        </p:spPr>
        <p:txBody>
          <a:bodyPr lIns="0" tIns="0" rIns="0" bIns="0"/>
          <a:lstStyle>
            <a:lvl1pPr defTabSz="457200">
              <a:defRPr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xfrm>
            <a:off x="6553200" y="6450010"/>
            <a:ext cx="2133600" cy="177801"/>
          </a:xfrm>
          <a:prstGeom prst="rect">
            <a:avLst/>
          </a:prstGeom>
        </p:spPr>
        <p:txBody>
          <a:bodyPr lIns="0" tIns="0" rIns="0" bIns="0"/>
          <a:lstStyle>
            <a:lvl1pPr defTabSz="457200">
              <a:defRPr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xfrm>
            <a:off x="6553200" y="6450010"/>
            <a:ext cx="2133600" cy="17780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xfrm>
            <a:off x="6553200" y="6450010"/>
            <a:ext cx="2133600" cy="17780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xfrm>
            <a:off x="6553200" y="6168585"/>
            <a:ext cx="2133601" cy="262203"/>
          </a:xfrm>
          <a:prstGeom prst="rect">
            <a:avLst/>
          </a:prstGeom>
        </p:spPr>
        <p:txBody>
          <a:bodyPr lIns="42201" tIns="42201" rIns="42201" bIns="42201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Уровень текста 5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xfrm>
            <a:off x="6553200" y="6450010"/>
            <a:ext cx="2133600" cy="17780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xfrm>
            <a:off x="6553200" y="6168585"/>
            <a:ext cx="2133601" cy="262203"/>
          </a:xfrm>
          <a:prstGeom prst="rect">
            <a:avLst/>
          </a:prstGeom>
        </p:spPr>
        <p:txBody>
          <a:bodyPr lIns="42201" tIns="42201" rIns="42201" bIns="42201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xfrm>
            <a:off x="6553200" y="6450007"/>
            <a:ext cx="2133600" cy="17780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xfrm>
            <a:off x="6553200" y="6450010"/>
            <a:ext cx="2133600" cy="177801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1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193599" y="5328184"/>
            <a:ext cx="950416" cy="1529640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/>
          <p:nvPr/>
        </p:nvSpPr>
        <p:spPr>
          <a:xfrm>
            <a:off x="504000" y="1305211"/>
            <a:ext cx="8154000" cy="3179"/>
          </a:xfrm>
          <a:prstGeom prst="rect">
            <a:avLst/>
          </a:prstGeom>
          <a:ln w="6350">
            <a:solidFill>
              <a:srgbClr val="727272"/>
            </a:solidFill>
            <a:miter/>
          </a:ln>
        </p:spPr>
        <p:txBody>
          <a:bodyPr lIns="0" tIns="0" rIns="0" bIns="0"/>
          <a:lstStyle/>
          <a:p>
            <a:pPr lvl="0" algn="ctr">
              <a:defRPr sz="2000">
                <a:solidFill>
                  <a:srgbClr val="727272"/>
                </a:solidFill>
                <a:latin typeface="Helvetica 65 Medium"/>
                <a:ea typeface="Helvetica 65 Medium"/>
                <a:cs typeface="Helvetica 65 Medium"/>
                <a:sym typeface="Helvetica 65 Medium"/>
              </a:defRPr>
            </a:pPr>
            <a:endParaRPr/>
          </a:p>
        </p:txBody>
      </p:sp>
      <p:pic>
        <p:nvPicPr>
          <p:cNvPr id="79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00399" y="288000"/>
            <a:ext cx="458654" cy="954001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1079999" y="0"/>
            <a:ext cx="7416004" cy="149760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200">
                <a:solidFill>
                  <a:srgbClr val="72727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27272"/>
                </a:solidFill>
              </a:rPr>
              <a:t>Текст заголовка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xfrm>
            <a:off x="8828036" y="6411600"/>
            <a:ext cx="153964" cy="135546"/>
          </a:xfrm>
          <a:prstGeom prst="rect">
            <a:avLst/>
          </a:prstGeom>
        </p:spPr>
        <p:txBody>
          <a:bodyPr wrap="none" lIns="0" tIns="0" rIns="0" bIns="0" anchor="t"/>
          <a:lstStyle>
            <a:lvl1pPr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1"/>
          <p:cNvGrpSpPr/>
          <p:nvPr/>
        </p:nvGrpSpPr>
        <p:grpSpPr>
          <a:xfrm>
            <a:off x="319076" y="1828790"/>
            <a:ext cx="8824935" cy="5029218"/>
            <a:chOff x="-1" y="0"/>
            <a:chExt cx="8824933" cy="5029217"/>
          </a:xfrm>
        </p:grpSpPr>
        <p:sp>
          <p:nvSpPr>
            <p:cNvPr id="83" name="Shape 83"/>
            <p:cNvSpPr/>
            <p:nvPr/>
          </p:nvSpPr>
          <p:spPr>
            <a:xfrm>
              <a:off x="519111" y="2789240"/>
              <a:ext cx="8305818" cy="2239973"/>
            </a:xfrm>
            <a:prstGeom prst="rect">
              <a:avLst/>
            </a:prstGeom>
            <a:solidFill>
              <a:srgbClr val="006600">
                <a:alpha val="30195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14286" y="-1"/>
              <a:ext cx="8810647" cy="5029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4" y="12027"/>
                  </a:moveTo>
                  <a:lnTo>
                    <a:pt x="0" y="1202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284" y="0"/>
                  </a:lnTo>
                  <a:lnTo>
                    <a:pt x="1284" y="12027"/>
                  </a:lnTo>
                  <a:close/>
                </a:path>
              </a:pathLst>
            </a:custGeom>
            <a:solidFill>
              <a:srgbClr val="006600">
                <a:alpha val="30195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519111" y="2825754"/>
              <a:ext cx="8305818" cy="2203459"/>
            </a:xfrm>
            <a:prstGeom prst="rect">
              <a:avLst/>
            </a:prstGeom>
            <a:solidFill>
              <a:srgbClr val="00CC00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519110" y="-1"/>
              <a:ext cx="7313632" cy="46047"/>
            </a:xfrm>
            <a:prstGeom prst="rect">
              <a:avLst/>
            </a:prstGeom>
            <a:gradFill flip="none" rotWithShape="1">
              <a:gsLst>
                <a:gs pos="0">
                  <a:srgbClr val="005400"/>
                </a:gs>
                <a:gs pos="100000">
                  <a:srgbClr val="006600">
                    <a:alpha val="0"/>
                  </a:srgbClr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519110" y="-1"/>
              <a:ext cx="46049" cy="2833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110" y="27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100000">
                  <a:srgbClr val="1F791F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517523" y="2781304"/>
              <a:ext cx="46049" cy="2247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0855" y="366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00">
                    <a:alpha val="0"/>
                  </a:srgbClr>
                </a:gs>
                <a:gs pos="100000">
                  <a:srgbClr val="1F791F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-2" y="2781304"/>
              <a:ext cx="4570425" cy="46046"/>
            </a:xfrm>
            <a:prstGeom prst="rect">
              <a:avLst/>
            </a:prstGeom>
            <a:gradFill flip="none" rotWithShape="1">
              <a:gsLst>
                <a:gs pos="0">
                  <a:srgbClr val="005400"/>
                </a:gs>
                <a:gs pos="100000">
                  <a:srgbClr val="006600">
                    <a:alpha val="0"/>
                  </a:srgbClr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-2" y="2781304"/>
              <a:ext cx="47634" cy="2247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0880" y="21600"/>
                  </a:lnTo>
                  <a:lnTo>
                    <a:pt x="21600" y="41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00">
                    <a:alpha val="10000"/>
                  </a:srgbClr>
                </a:gs>
                <a:gs pos="100000">
                  <a:srgbClr val="1F791F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92" name="Shape 92"/>
          <p:cNvSpPr>
            <a:spLocks noGrp="1"/>
          </p:cNvSpPr>
          <p:nvPr>
            <p:ph type="sldNum" sz="quarter" idx="2"/>
          </p:nvPr>
        </p:nvSpPr>
        <p:spPr>
          <a:xfrm>
            <a:off x="6937375" y="6245225"/>
            <a:ext cx="1901825" cy="197384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4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1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193599" y="5328184"/>
            <a:ext cx="950416" cy="152964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504000" y="1305211"/>
            <a:ext cx="8154000" cy="3179"/>
          </a:xfrm>
          <a:prstGeom prst="rect">
            <a:avLst/>
          </a:prstGeom>
          <a:ln w="6350">
            <a:solidFill>
              <a:srgbClr val="727272"/>
            </a:solidFill>
            <a:miter/>
          </a:ln>
        </p:spPr>
        <p:txBody>
          <a:bodyPr lIns="0" tIns="0" rIns="0" bIns="0"/>
          <a:lstStyle/>
          <a:p>
            <a:pPr lvl="0" algn="ctr">
              <a:defRPr sz="2000">
                <a:solidFill>
                  <a:srgbClr val="727272"/>
                </a:solidFill>
                <a:latin typeface="Helvetica 65 Medium"/>
                <a:ea typeface="Helvetica 65 Medium"/>
                <a:cs typeface="Helvetica 65 Medium"/>
                <a:sym typeface="Helvetica 65 Medium"/>
              </a:defRPr>
            </a:pPr>
            <a:endParaRPr/>
          </a:p>
        </p:txBody>
      </p:sp>
      <p:pic>
        <p:nvPicPr>
          <p:cNvPr id="96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00399" y="288000"/>
            <a:ext cx="458654" cy="954001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1079999" y="0"/>
            <a:ext cx="7416004" cy="149760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200">
                <a:solidFill>
                  <a:srgbClr val="72727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27272"/>
                </a:solidFill>
              </a:rPr>
              <a:t>Текст заголовка</a:t>
            </a:r>
          </a:p>
        </p:txBody>
      </p:sp>
      <p:sp>
        <p:nvSpPr>
          <p:cNvPr id="98" name="Shape 98"/>
          <p:cNvSpPr>
            <a:spLocks noGrp="1"/>
          </p:cNvSpPr>
          <p:nvPr>
            <p:ph type="sldNum" sz="quarter" idx="2"/>
          </p:nvPr>
        </p:nvSpPr>
        <p:spPr>
          <a:xfrm>
            <a:off x="8828036" y="6411600"/>
            <a:ext cx="153964" cy="135546"/>
          </a:xfrm>
          <a:prstGeom prst="rect">
            <a:avLst/>
          </a:prstGeom>
        </p:spPr>
        <p:txBody>
          <a:bodyPr wrap="none" lIns="0" tIns="0" rIns="0" bIns="0" anchor="t"/>
          <a:lstStyle>
            <a:lvl1pPr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>
            <a:noAutofit/>
          </a:bodyPr>
          <a:lstStyle>
            <a:lvl1pPr defTabSz="457200"/>
          </a:lstStyle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Autofit/>
          </a:bodyPr>
          <a:lstStyle>
            <a:lvl1pPr defTabSz="457200"/>
            <a:lvl2pPr defTabSz="457200"/>
            <a:lvl3pPr defTabSz="457200"/>
            <a:lvl4pPr defTabSz="457200"/>
            <a:lvl5pPr defTabSz="457200"/>
          </a:lstStyle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xfrm>
            <a:off x="6553200" y="6450010"/>
            <a:ext cx="2133600" cy="177801"/>
          </a:xfrm>
          <a:prstGeom prst="rect">
            <a:avLst/>
          </a:prstGeom>
        </p:spPr>
        <p:txBody>
          <a:bodyPr lIns="0" tIns="0" rIns="0" bIns="0"/>
          <a:lstStyle>
            <a:lvl1pPr defTabSz="4572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algn="ctr">
              <a:buFontTx/>
              <a:defRPr>
                <a:solidFill>
                  <a:srgbClr val="888888"/>
                </a:solidFill>
              </a:defRPr>
            </a:lvl2pPr>
            <a:lvl3pPr algn="ctr">
              <a:buFontTx/>
              <a:defRPr>
                <a:solidFill>
                  <a:srgbClr val="888888"/>
                </a:solidFill>
              </a:defRPr>
            </a:lvl3pPr>
            <a:lvl4pPr algn="ctr">
              <a:buFontTx/>
              <a:defRPr>
                <a:solidFill>
                  <a:srgbClr val="888888"/>
                </a:solidFill>
              </a:defRPr>
            </a:lvl4pPr>
            <a:lvl5pPr algn="ctr">
              <a:buFontTx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Уровень текста 5</a:t>
            </a:r>
          </a:p>
        </p:txBody>
      </p:sp>
      <p:sp>
        <p:nvSpPr>
          <p:cNvPr id="106" name="Shape 106"/>
          <p:cNvSpPr>
            <a:spLocks noGrp="1"/>
          </p:cNvSpPr>
          <p:nvPr>
            <p:ph type="sldNum" sz="quarter" idx="2"/>
          </p:nvPr>
        </p:nvSpPr>
        <p:spPr>
          <a:xfrm>
            <a:off x="6553200" y="6450007"/>
            <a:ext cx="2133600" cy="17780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Образец заголовка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9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Образец текста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57200" y="1435464"/>
            <a:ext cx="4040188" cy="7394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Образец текста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9227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6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Образец заголовка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4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Образец заголовка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4" cy="8048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 lvl="0">
              <a:defRPr sz="1800"/>
            </a:pPr>
            <a:r>
              <a:rPr sz="1400"/>
              <a:t>Образец текста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ransition spd="med"/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algn="ctr">
        <a:defRPr sz="4400">
          <a:latin typeface="Calibri"/>
          <a:ea typeface="Calibri"/>
          <a:cs typeface="Calibri"/>
          <a:sym typeface="Calibri"/>
        </a:defRPr>
      </a:lvl6pPr>
      <a:lvl7pPr algn="ctr">
        <a:defRPr sz="4400">
          <a:latin typeface="Calibri"/>
          <a:ea typeface="Calibri"/>
          <a:cs typeface="Calibri"/>
          <a:sym typeface="Calibri"/>
        </a:defRPr>
      </a:lvl7pPr>
      <a:lvl8pPr algn="ctr">
        <a:defRPr sz="4400">
          <a:latin typeface="Calibri"/>
          <a:ea typeface="Calibri"/>
          <a:cs typeface="Calibri"/>
          <a:sym typeface="Calibri"/>
        </a:defRPr>
      </a:lvl8pPr>
      <a:lvl9pPr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casepresee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xfrm>
            <a:off x="305124" y="1891825"/>
            <a:ext cx="8533753" cy="4633523"/>
          </a:xfrm>
          <a:prstGeom prst="rect">
            <a:avLst/>
          </a:prstGeom>
        </p:spPr>
        <p:txBody>
          <a:bodyPr/>
          <a:lstStyle/>
          <a:p>
            <a:pPr marL="0" lvl="0" indent="0" algn="ctr" defTabSz="384047">
              <a:spcBef>
                <a:spcPts val="0"/>
              </a:spcBef>
              <a:buSzTx/>
              <a:buNone/>
              <a:defRPr sz="1800"/>
            </a:pPr>
            <a:r>
              <a:rPr lang="ru-RU" sz="2600" dirty="0" smtClean="0">
                <a:solidFill>
                  <a:srgbClr val="231D8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Программа </a:t>
            </a:r>
            <a:r>
              <a:rPr lang="ru-RU" sz="2600" dirty="0" smtClean="0">
                <a:solidFill>
                  <a:srgbClr val="231D8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по Устойчивой Энергетике </a:t>
            </a:r>
            <a:r>
              <a:rPr lang="ru-RU" sz="2600" dirty="0" smtClean="0">
                <a:solidFill>
                  <a:srgbClr val="231D8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для </a:t>
            </a:r>
            <a:r>
              <a:rPr sz="2600" dirty="0" err="1" smtClean="0">
                <a:solidFill>
                  <a:srgbClr val="231D8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Центральн</a:t>
            </a:r>
            <a:r>
              <a:rPr lang="ru-RU" sz="2600" dirty="0" smtClean="0">
                <a:solidFill>
                  <a:srgbClr val="231D8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й </a:t>
            </a:r>
            <a:r>
              <a:rPr sz="2600" dirty="0" err="1" smtClean="0">
                <a:solidFill>
                  <a:srgbClr val="231D8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Ази</a:t>
            </a:r>
            <a:r>
              <a:rPr lang="ru-RU" sz="2600" dirty="0" smtClean="0">
                <a:solidFill>
                  <a:srgbClr val="231D8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и: Возобновляемые Источники Энергии и Энергоэффективность </a:t>
            </a:r>
            <a:r>
              <a:rPr sz="2600" dirty="0" smtClean="0">
                <a:solidFill>
                  <a:srgbClr val="231D8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(CASEP</a:t>
            </a:r>
            <a:r>
              <a:rPr sz="2600" dirty="0">
                <a:solidFill>
                  <a:srgbClr val="231D8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</a:t>
            </a:r>
          </a:p>
          <a:p>
            <a:pPr marL="0" lvl="0" indent="0" algn="ctr" defTabSz="384047">
              <a:spcBef>
                <a:spcPts val="0"/>
              </a:spcBef>
              <a:buSzTx/>
              <a:buNone/>
              <a:defRPr sz="1800"/>
            </a:pPr>
            <a:endParaRPr sz="2600" dirty="0">
              <a:solidFill>
                <a:srgbClr val="231D80"/>
              </a:solidFill>
              <a:uFill>
                <a:solidFill/>
              </a:uFill>
              <a:latin typeface="Times Roman"/>
              <a:ea typeface="Times Roman"/>
              <a:cs typeface="Times Roman"/>
              <a:sym typeface="Times Roman"/>
            </a:endParaRPr>
          </a:p>
          <a:p>
            <a:pPr marL="0" lvl="0" indent="0" algn="ctr" defTabSz="384047">
              <a:spcBef>
                <a:spcPts val="0"/>
              </a:spcBef>
              <a:buSzTx/>
              <a:buNone/>
              <a:defRPr sz="1800"/>
            </a:pPr>
            <a:r>
              <a:rPr sz="2600" b="1" dirty="0" err="1">
                <a:solidFill>
                  <a:srgbClr val="231D8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Возможности</a:t>
            </a:r>
            <a:r>
              <a:rPr sz="2600" b="1" dirty="0">
                <a:solidFill>
                  <a:srgbClr val="231D8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МКУР </a:t>
            </a:r>
            <a:r>
              <a:rPr sz="2600" b="1" dirty="0" err="1">
                <a:solidFill>
                  <a:srgbClr val="231D8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для</a:t>
            </a:r>
            <a:r>
              <a:rPr sz="2600" b="1" dirty="0">
                <a:solidFill>
                  <a:srgbClr val="231D8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600" b="1" dirty="0" err="1">
                <a:solidFill>
                  <a:srgbClr val="231D8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развития</a:t>
            </a:r>
            <a:r>
              <a:rPr sz="2600" b="1" dirty="0">
                <a:solidFill>
                  <a:srgbClr val="231D8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ВИЭ&amp;ЭЭ </a:t>
            </a:r>
          </a:p>
          <a:p>
            <a:pPr marL="0" lvl="0" indent="0" algn="ctr" defTabSz="384047">
              <a:spcBef>
                <a:spcPts val="0"/>
              </a:spcBef>
              <a:buSzTx/>
              <a:buNone/>
              <a:defRPr sz="1800"/>
            </a:pPr>
            <a:r>
              <a:rPr sz="2600" b="1" dirty="0">
                <a:solidFill>
                  <a:srgbClr val="231D8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в </a:t>
            </a:r>
            <a:r>
              <a:rPr sz="2600" b="1" dirty="0" err="1">
                <a:solidFill>
                  <a:srgbClr val="231D8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Центральной</a:t>
            </a:r>
            <a:r>
              <a:rPr sz="2600" b="1" dirty="0">
                <a:solidFill>
                  <a:srgbClr val="231D8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600" b="1" dirty="0" err="1">
                <a:solidFill>
                  <a:srgbClr val="231D8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Азии</a:t>
            </a:r>
            <a:endParaRPr sz="2600" b="1" dirty="0">
              <a:solidFill>
                <a:srgbClr val="231D80"/>
              </a:solidFill>
              <a:uFill>
                <a:solidFill/>
              </a:uFill>
              <a:latin typeface="Times Roman"/>
              <a:ea typeface="Times Roman"/>
              <a:cs typeface="Times Roman"/>
              <a:sym typeface="Times Roman"/>
            </a:endParaRPr>
          </a:p>
          <a:p>
            <a:pPr marL="0" lvl="0" indent="0" algn="ctr" defTabSz="384047">
              <a:spcBef>
                <a:spcPts val="0"/>
              </a:spcBef>
              <a:buSzTx/>
              <a:buNone/>
              <a:defRPr sz="1800"/>
            </a:pPr>
            <a:endParaRPr sz="2600" b="1" dirty="0">
              <a:solidFill>
                <a:srgbClr val="231D80"/>
              </a:solidFill>
              <a:uFill>
                <a:solidFill/>
              </a:uFill>
              <a:latin typeface="Times Roman"/>
              <a:ea typeface="Times Roman"/>
              <a:cs typeface="Times Roman"/>
              <a:sym typeface="Times Roman"/>
            </a:endParaRPr>
          </a:p>
          <a:p>
            <a:pPr marL="0" lvl="0" indent="0" algn="ctr" defTabSz="768094">
              <a:lnSpc>
                <a:spcPct val="90000"/>
              </a:lnSpc>
              <a:spcBef>
                <a:spcPts val="400"/>
              </a:spcBef>
              <a:buSzTx/>
              <a:buNone/>
              <a:defRPr sz="1800"/>
            </a:pPr>
            <a:r>
              <a:rPr sz="2600" b="1" dirty="0">
                <a:solidFill>
                  <a:srgbClr val="231D8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__________________________</a:t>
            </a:r>
            <a:endParaRPr sz="2000" b="1" dirty="0">
              <a:solidFill>
                <a:srgbClr val="231D80"/>
              </a:solidFill>
            </a:endParaRPr>
          </a:p>
          <a:p>
            <a:pPr marL="0" lvl="0" indent="0" algn="ctr" defTabSz="768094">
              <a:lnSpc>
                <a:spcPct val="90000"/>
              </a:lnSpc>
              <a:spcBef>
                <a:spcPts val="400"/>
              </a:spcBef>
              <a:buSzTx/>
              <a:buNone/>
              <a:defRPr sz="1800"/>
            </a:pPr>
            <a:r>
              <a:rPr lang="ru-RU" sz="2000" b="1" dirty="0" smtClean="0">
                <a:solidFill>
                  <a:srgbClr val="231D80"/>
                </a:solidFill>
              </a:rPr>
              <a:t>Булат Ессекин, </a:t>
            </a:r>
            <a:r>
              <a:rPr sz="2000" b="1" dirty="0" err="1" smtClean="0">
                <a:solidFill>
                  <a:srgbClr val="231D80"/>
                </a:solidFill>
              </a:rPr>
              <a:t>эксперт</a:t>
            </a:r>
            <a:r>
              <a:rPr sz="2000" b="1" dirty="0" smtClean="0">
                <a:solidFill>
                  <a:srgbClr val="231D80"/>
                </a:solidFill>
              </a:rPr>
              <a:t> </a:t>
            </a:r>
            <a:r>
              <a:rPr sz="2000" b="1" dirty="0" err="1">
                <a:solidFill>
                  <a:srgbClr val="231D80"/>
                </a:solidFill>
              </a:rPr>
              <a:t>проекта</a:t>
            </a:r>
            <a:r>
              <a:rPr sz="2000" b="1" dirty="0">
                <a:solidFill>
                  <a:srgbClr val="231D80"/>
                </a:solidFill>
              </a:rPr>
              <a:t> </a:t>
            </a:r>
          </a:p>
          <a:p>
            <a:pPr marL="0" lvl="0" indent="0" algn="ctr" defTabSz="768094">
              <a:lnSpc>
                <a:spcPct val="90000"/>
              </a:lnSpc>
              <a:spcBef>
                <a:spcPts val="600"/>
              </a:spcBef>
              <a:buSzTx/>
              <a:buNone/>
              <a:defRPr sz="1800"/>
            </a:pPr>
            <a:endParaRPr sz="2000" b="1" dirty="0">
              <a:solidFill>
                <a:srgbClr val="231D80"/>
              </a:solidFill>
            </a:endParaRPr>
          </a:p>
          <a:p>
            <a:pPr marL="0" lvl="0" indent="0" algn="ctr" defTabSz="768094">
              <a:lnSpc>
                <a:spcPct val="90000"/>
              </a:lnSpc>
              <a:spcBef>
                <a:spcPts val="400"/>
              </a:spcBef>
              <a:buSzTx/>
              <a:buNone/>
              <a:defRPr sz="1800"/>
            </a:pPr>
            <a:r>
              <a:rPr sz="2000" b="1" dirty="0">
                <a:solidFill>
                  <a:srgbClr val="231D80"/>
                </a:solidFill>
              </a:rPr>
              <a:t>МКУР, </a:t>
            </a:r>
            <a:r>
              <a:rPr sz="2000" b="1" dirty="0" err="1">
                <a:solidFill>
                  <a:srgbClr val="231D80"/>
                </a:solidFill>
              </a:rPr>
              <a:t>Душанбе</a:t>
            </a:r>
            <a:r>
              <a:rPr sz="2000" b="1" dirty="0">
                <a:solidFill>
                  <a:srgbClr val="231D80"/>
                </a:solidFill>
              </a:rPr>
              <a:t>, 24-28 </a:t>
            </a:r>
            <a:r>
              <a:rPr sz="2000" b="1" dirty="0" err="1">
                <a:solidFill>
                  <a:srgbClr val="231D80"/>
                </a:solidFill>
              </a:rPr>
              <a:t>ноября</a:t>
            </a:r>
            <a:r>
              <a:rPr sz="2000" b="1" dirty="0">
                <a:solidFill>
                  <a:srgbClr val="231D80"/>
                </a:solidFill>
              </a:rPr>
              <a:t> 2014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</a:t>
            </a:fld>
            <a:endParaRPr sz="1200">
              <a:solidFill>
                <a:srgbClr val="888888"/>
              </a:solidFill>
            </a:endParaRPr>
          </a:p>
        </p:txBody>
      </p:sp>
      <p:grpSp>
        <p:nvGrpSpPr>
          <p:cNvPr id="115" name="Group 115"/>
          <p:cNvGrpSpPr/>
          <p:nvPr/>
        </p:nvGrpSpPr>
        <p:grpSpPr>
          <a:xfrm>
            <a:off x="0" y="0"/>
            <a:ext cx="9144000" cy="1792293"/>
            <a:chOff x="0" y="0"/>
            <a:chExt cx="9144000" cy="1792292"/>
          </a:xfrm>
        </p:grpSpPr>
        <p:sp>
          <p:nvSpPr>
            <p:cNvPr id="113" name="Shape 113"/>
            <p:cNvSpPr/>
            <p:nvPr/>
          </p:nvSpPr>
          <p:spPr>
            <a:xfrm>
              <a:off x="0" y="0"/>
              <a:ext cx="9144000" cy="179229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14" name="image2.jpeg"/>
            <p:cNvPicPr/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0" y="0"/>
              <a:ext cx="9144000" cy="17922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16" name="image3.jpeg" descr="eu_flag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79399" y="5911972"/>
            <a:ext cx="1014869" cy="6721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mage3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490441" y="5885753"/>
            <a:ext cx="2556404" cy="7245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/>
        </p:nvSpPr>
        <p:spPr>
          <a:xfrm>
            <a:off x="295275" y="465048"/>
            <a:ext cx="8595891" cy="391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800">
                <a:solidFill>
                  <a:srgbClr val="7C3231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C3231"/>
                </a:solidFill>
              </a:rPr>
              <a:t>Сводный индекс уязвимости при изменении климата</a:t>
            </a:r>
          </a:p>
        </p:txBody>
      </p:sp>
      <p:pic>
        <p:nvPicPr>
          <p:cNvPr id="182" name="image10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43608" y="1124744"/>
            <a:ext cx="7337305" cy="50851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body" idx="4294967295"/>
          </p:nvPr>
        </p:nvSpPr>
        <p:spPr>
          <a:xfrm>
            <a:off x="815974" y="420680"/>
            <a:ext cx="7620001" cy="2011361"/>
          </a:xfrm>
          <a:prstGeom prst="rect">
            <a:avLst/>
          </a:prstGeom>
        </p:spPr>
        <p:txBody>
          <a:bodyPr lIns="0" tIns="0" rIns="0" bIns="0"/>
          <a:lstStyle>
            <a:lvl1pPr marL="0" indent="0" defTabSz="877822">
              <a:spcBef>
                <a:spcPts val="600"/>
              </a:spcBef>
              <a:buSzTx/>
              <a:buNone/>
              <a:defRPr>
                <a:solidFill>
                  <a:srgbClr val="FDEAD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 err="1">
                <a:solidFill>
                  <a:srgbClr val="FF0000"/>
                </a:solidFill>
              </a:rPr>
              <a:t>Резервуар</a:t>
            </a:r>
            <a:r>
              <a:rPr sz="3200" dirty="0">
                <a:solidFill>
                  <a:srgbClr val="FF0000"/>
                </a:solidFill>
              </a:rPr>
              <a:t> </a:t>
            </a:r>
            <a:r>
              <a:rPr sz="3200" dirty="0" err="1">
                <a:solidFill>
                  <a:srgbClr val="FF0000"/>
                </a:solidFill>
              </a:rPr>
              <a:t>Нурек</a:t>
            </a:r>
            <a:r>
              <a:rPr sz="3200" dirty="0">
                <a:solidFill>
                  <a:srgbClr val="FF0000"/>
                </a:solidFill>
              </a:rPr>
              <a:t> (</a:t>
            </a:r>
            <a:r>
              <a:rPr sz="3200" dirty="0" err="1">
                <a:solidFill>
                  <a:srgbClr val="FF0000"/>
                </a:solidFill>
              </a:rPr>
              <a:t>Аму-Дарья</a:t>
            </a:r>
            <a:r>
              <a:rPr sz="3200" dirty="0">
                <a:solidFill>
                  <a:srgbClr val="FF0000"/>
                </a:solidFill>
              </a:rPr>
              <a:t>): </a:t>
            </a:r>
            <a:r>
              <a:rPr sz="3200" dirty="0" err="1">
                <a:solidFill>
                  <a:srgbClr val="FF0000"/>
                </a:solidFill>
              </a:rPr>
              <a:t>Таяние</a:t>
            </a:r>
            <a:r>
              <a:rPr sz="3200" dirty="0">
                <a:solidFill>
                  <a:srgbClr val="FF0000"/>
                </a:solidFill>
              </a:rPr>
              <a:t> </a:t>
            </a:r>
            <a:r>
              <a:rPr sz="3200" dirty="0" err="1">
                <a:solidFill>
                  <a:srgbClr val="FF0000"/>
                </a:solidFill>
              </a:rPr>
              <a:t>ледника</a:t>
            </a:r>
            <a:r>
              <a:rPr sz="3200" dirty="0">
                <a:solidFill>
                  <a:srgbClr val="FF0000"/>
                </a:solidFill>
              </a:rPr>
              <a:t> </a:t>
            </a:r>
            <a:r>
              <a:rPr sz="3200" dirty="0" err="1">
                <a:solidFill>
                  <a:srgbClr val="FF0000"/>
                </a:solidFill>
              </a:rPr>
              <a:t>играет</a:t>
            </a:r>
            <a:r>
              <a:rPr sz="3200" dirty="0">
                <a:solidFill>
                  <a:srgbClr val="FF0000"/>
                </a:solidFill>
              </a:rPr>
              <a:t> </a:t>
            </a:r>
            <a:r>
              <a:rPr sz="3200" dirty="0" err="1">
                <a:solidFill>
                  <a:srgbClr val="FF0000"/>
                </a:solidFill>
              </a:rPr>
              <a:t>важную</a:t>
            </a:r>
            <a:r>
              <a:rPr sz="3200" dirty="0">
                <a:solidFill>
                  <a:srgbClr val="FF0000"/>
                </a:solidFill>
              </a:rPr>
              <a:t> </a:t>
            </a:r>
            <a:r>
              <a:rPr sz="3200" dirty="0" err="1">
                <a:solidFill>
                  <a:srgbClr val="FF0000"/>
                </a:solidFill>
              </a:rPr>
              <a:t>роль</a:t>
            </a:r>
            <a:r>
              <a:rPr sz="3200" dirty="0">
                <a:solidFill>
                  <a:srgbClr val="FF0000"/>
                </a:solidFill>
              </a:rPr>
              <a:t> в </a:t>
            </a:r>
            <a:r>
              <a:rPr sz="3200" dirty="0" err="1">
                <a:solidFill>
                  <a:srgbClr val="FF0000"/>
                </a:solidFill>
              </a:rPr>
              <a:t>текущей</a:t>
            </a:r>
            <a:r>
              <a:rPr sz="3200" dirty="0">
                <a:solidFill>
                  <a:srgbClr val="FF0000"/>
                </a:solidFill>
              </a:rPr>
              <a:t> </a:t>
            </a:r>
            <a:r>
              <a:rPr sz="3200" dirty="0" err="1">
                <a:solidFill>
                  <a:srgbClr val="FF0000"/>
                </a:solidFill>
              </a:rPr>
              <a:t>ситуации</a:t>
            </a:r>
            <a:r>
              <a:rPr sz="3200" dirty="0">
                <a:solidFill>
                  <a:srgbClr val="FF0000"/>
                </a:solidFill>
              </a:rPr>
              <a:t>, </a:t>
            </a:r>
            <a:r>
              <a:rPr sz="3200" dirty="0" err="1">
                <a:solidFill>
                  <a:srgbClr val="FF0000"/>
                </a:solidFill>
              </a:rPr>
              <a:t>но</a:t>
            </a:r>
            <a:r>
              <a:rPr sz="3200" dirty="0">
                <a:solidFill>
                  <a:srgbClr val="FF0000"/>
                </a:solidFill>
              </a:rPr>
              <a:t> </a:t>
            </a:r>
            <a:r>
              <a:rPr sz="3200" dirty="0" err="1">
                <a:solidFill>
                  <a:srgbClr val="FF0000"/>
                </a:solidFill>
              </a:rPr>
              <a:t>ведет</a:t>
            </a:r>
            <a:r>
              <a:rPr sz="3200" dirty="0">
                <a:solidFill>
                  <a:srgbClr val="FF0000"/>
                </a:solidFill>
              </a:rPr>
              <a:t> к </a:t>
            </a:r>
            <a:r>
              <a:rPr sz="3200" dirty="0" err="1">
                <a:solidFill>
                  <a:srgbClr val="FF0000"/>
                </a:solidFill>
              </a:rPr>
              <a:t>значительному</a:t>
            </a:r>
            <a:r>
              <a:rPr sz="3200" dirty="0">
                <a:solidFill>
                  <a:srgbClr val="FF0000"/>
                </a:solidFill>
              </a:rPr>
              <a:t> </a:t>
            </a:r>
            <a:r>
              <a:rPr sz="3200" dirty="0" err="1">
                <a:solidFill>
                  <a:srgbClr val="FF0000"/>
                </a:solidFill>
              </a:rPr>
              <a:t>снижению</a:t>
            </a:r>
            <a:r>
              <a:rPr sz="3200" dirty="0">
                <a:solidFill>
                  <a:srgbClr val="FF0000"/>
                </a:solidFill>
              </a:rPr>
              <a:t> </a:t>
            </a:r>
            <a:r>
              <a:rPr sz="3200" dirty="0" err="1">
                <a:solidFill>
                  <a:srgbClr val="FF0000"/>
                </a:solidFill>
              </a:rPr>
              <a:t>общего</a:t>
            </a:r>
            <a:r>
              <a:rPr sz="3200" dirty="0">
                <a:solidFill>
                  <a:srgbClr val="FF0000"/>
                </a:solidFill>
              </a:rPr>
              <a:t> </a:t>
            </a:r>
            <a:r>
              <a:rPr sz="3200" dirty="0" err="1">
                <a:solidFill>
                  <a:srgbClr val="FF0000"/>
                </a:solidFill>
              </a:rPr>
              <a:t>стока</a:t>
            </a:r>
            <a:r>
              <a:rPr sz="3200" dirty="0">
                <a:solidFill>
                  <a:srgbClr val="FF0000"/>
                </a:solidFill>
              </a:rPr>
              <a:t> в </a:t>
            </a:r>
            <a:r>
              <a:rPr sz="3200" dirty="0" err="1">
                <a:solidFill>
                  <a:srgbClr val="FF0000"/>
                </a:solidFill>
              </a:rPr>
              <a:t>перспективе</a:t>
            </a:r>
            <a:endParaRPr sz="3200" dirty="0">
              <a:solidFill>
                <a:srgbClr val="FF0000"/>
              </a:solidFill>
            </a:endParaRPr>
          </a:p>
        </p:txBody>
      </p:sp>
      <p:pic>
        <p:nvPicPr>
          <p:cNvPr id="185" name="image11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5412" y="2667000"/>
            <a:ext cx="8893176" cy="3095625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hape 186"/>
          <p:cNvSpPr/>
          <p:nvPr/>
        </p:nvSpPr>
        <p:spPr>
          <a:xfrm>
            <a:off x="5754687" y="6113462"/>
            <a:ext cx="3059122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BFBFBF"/>
                </a:solidFill>
              </a:rPr>
              <a:t>Проект АБР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body" idx="4294967295"/>
          </p:nvPr>
        </p:nvSpPr>
        <p:spPr>
          <a:xfrm>
            <a:off x="1239304" y="787703"/>
            <a:ext cx="6885142" cy="8063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SzTx/>
              <a:buNone/>
              <a:defRPr sz="3300">
                <a:solidFill>
                  <a:srgbClr val="FDEAD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 dirty="0" err="1">
                <a:solidFill>
                  <a:srgbClr val="FF0000"/>
                </a:solidFill>
              </a:rPr>
              <a:t>Резервуар</a:t>
            </a:r>
            <a:r>
              <a:rPr sz="3300" dirty="0">
                <a:solidFill>
                  <a:srgbClr val="FF0000"/>
                </a:solidFill>
              </a:rPr>
              <a:t> </a:t>
            </a:r>
            <a:r>
              <a:rPr sz="3300" dirty="0" err="1">
                <a:solidFill>
                  <a:srgbClr val="FF0000"/>
                </a:solidFill>
              </a:rPr>
              <a:t>Токтогуль</a:t>
            </a:r>
            <a:r>
              <a:rPr sz="3300" dirty="0">
                <a:solidFill>
                  <a:srgbClr val="FF0000"/>
                </a:solidFill>
              </a:rPr>
              <a:t> (</a:t>
            </a:r>
            <a:r>
              <a:rPr sz="3300" dirty="0" err="1">
                <a:solidFill>
                  <a:srgbClr val="FF0000"/>
                </a:solidFill>
              </a:rPr>
              <a:t>Сыр-Дарья</a:t>
            </a:r>
            <a:r>
              <a:rPr sz="330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189" name="image12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4455" y="2230438"/>
            <a:ext cx="8955090" cy="3097212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/>
          <p:nvPr/>
        </p:nvSpPr>
        <p:spPr>
          <a:xfrm>
            <a:off x="5754687" y="6113462"/>
            <a:ext cx="3059122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BFBFBF"/>
                </a:solidFill>
              </a:rPr>
              <a:t>Проект АБР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title" idx="4294967295"/>
          </p:nvPr>
        </p:nvSpPr>
        <p:spPr>
          <a:xfrm>
            <a:off x="468312" y="188904"/>
            <a:ext cx="8280401" cy="792178"/>
          </a:xfrm>
          <a:prstGeom prst="rect">
            <a:avLst/>
          </a:prstGeom>
          <a:solidFill>
            <a:srgbClr val="CCFFFF"/>
          </a:solidFill>
        </p:spPr>
        <p:txBody>
          <a:bodyPr lIns="0" tIns="0" rIns="0" bIns="0"/>
          <a:lstStyle/>
          <a:p>
            <a:pPr lvl="0">
              <a:defRPr sz="1800"/>
            </a:pPr>
            <a:r>
              <a:rPr sz="1600" b="1">
                <a:solidFill>
                  <a:srgbClr val="262673"/>
                </a:solidFill>
              </a:rPr>
              <a:t>Кыргызстан/Kазахстан – таяние ледников на юге Алматы</a:t>
            </a:r>
          </a:p>
          <a:p>
            <a:pPr lvl="0">
              <a:defRPr sz="1800"/>
            </a:pPr>
            <a:r>
              <a:rPr sz="1600" b="1">
                <a:solidFill>
                  <a:srgbClr val="262673"/>
                </a:solidFill>
              </a:rPr>
              <a:t> (видимый след ледниковых отложений 1850)</a:t>
            </a:r>
          </a:p>
        </p:txBody>
      </p:sp>
      <p:sp>
        <p:nvSpPr>
          <p:cNvPr id="193" name="Shape 193"/>
          <p:cNvSpPr/>
          <p:nvPr/>
        </p:nvSpPr>
        <p:spPr>
          <a:xfrm>
            <a:off x="450850" y="1951034"/>
            <a:ext cx="127000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just">
              <a:defRPr sz="10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1000"/>
              <a:t> </a:t>
            </a:r>
          </a:p>
        </p:txBody>
      </p:sp>
      <p:sp>
        <p:nvSpPr>
          <p:cNvPr id="194" name="Shape 194"/>
          <p:cNvSpPr/>
          <p:nvPr/>
        </p:nvSpPr>
        <p:spPr>
          <a:xfrm>
            <a:off x="450850" y="4100510"/>
            <a:ext cx="127000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just">
              <a:defRPr sz="10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1000"/>
              <a:t> </a:t>
            </a:r>
          </a:p>
        </p:txBody>
      </p:sp>
      <p:pic>
        <p:nvPicPr>
          <p:cNvPr id="195" name="image6.jpeg" descr="C:\Users\Mikko\Dropbox\ADB WATER &amp; ADAPTATION\5 - PRESENTATIONS\Glacier and other PICS\Glaciers S of Almaty KAZ 5-small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68312" y="1052512"/>
            <a:ext cx="8270876" cy="5805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457200" y="6593282"/>
            <a:ext cx="2133600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FFFFFF"/>
                </a:solidFill>
              </a:rPr>
              <a:t>Rio+20, 15 mei 2012</a:t>
            </a:r>
          </a:p>
        </p:txBody>
      </p:sp>
      <p:sp>
        <p:nvSpPr>
          <p:cNvPr id="198" name="Shape 198"/>
          <p:cNvSpPr/>
          <p:nvPr/>
        </p:nvSpPr>
        <p:spPr>
          <a:xfrm>
            <a:off x="323850" y="244475"/>
            <a:ext cx="8172450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 defTabSz="457200">
              <a:defRPr sz="3700">
                <a:solidFill>
                  <a:srgbClr val="800000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800000"/>
                </a:solidFill>
              </a:rPr>
              <a:t>Достижение планетарных границ </a:t>
            </a:r>
          </a:p>
        </p:txBody>
      </p:sp>
      <p:pic>
        <p:nvPicPr>
          <p:cNvPr id="199" name="image13.png"/>
          <p:cNvPicPr/>
          <p:nvPr/>
        </p:nvPicPr>
        <p:blipFill>
          <a:blip r:embed="rId2" cstate="print">
            <a:extLst/>
          </a:blip>
          <a:srcRect l="29178" t="39705" r="37993" b="6503"/>
          <a:stretch>
            <a:fillRect/>
          </a:stretch>
        </p:blipFill>
        <p:spPr>
          <a:xfrm>
            <a:off x="39682" y="2461845"/>
            <a:ext cx="4452948" cy="4213989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200"/>
          <p:cNvSpPr/>
          <p:nvPr/>
        </p:nvSpPr>
        <p:spPr>
          <a:xfrm>
            <a:off x="130175" y="1327545"/>
            <a:ext cx="384175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spcBef>
                <a:spcPts val="400"/>
              </a:spcBef>
              <a:defRPr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/>
            <a:r>
              <a:t>Publication by Rockstrom et al. “A safe operating space for humanity”</a:t>
            </a:r>
          </a:p>
        </p:txBody>
      </p:sp>
      <p:pic>
        <p:nvPicPr>
          <p:cNvPr id="201" name="image14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700587" y="1472008"/>
            <a:ext cx="4041779" cy="41767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age15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410075" y="1448972"/>
            <a:ext cx="4622800" cy="4717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16.pn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0" y="1397180"/>
            <a:ext cx="4402138" cy="1292226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Shape 204"/>
          <p:cNvSpPr/>
          <p:nvPr/>
        </p:nvSpPr>
        <p:spPr>
          <a:xfrm>
            <a:off x="236639" y="861880"/>
            <a:ext cx="8288387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457200"/>
            <a:r>
              <a:rPr sz="1200" dirty="0" err="1">
                <a:latin typeface="Gill Sans MT"/>
                <a:ea typeface="Gill Sans MT"/>
                <a:cs typeface="Gill Sans MT"/>
                <a:sym typeface="Gill Sans MT"/>
              </a:rPr>
              <a:t>Результат</a:t>
            </a:r>
            <a:r>
              <a:rPr sz="1200" dirty="0">
                <a:latin typeface="Gill Sans MT"/>
                <a:ea typeface="Gill Sans MT"/>
                <a:cs typeface="Gill Sans MT"/>
                <a:sym typeface="Gill Sans MT"/>
              </a:rPr>
              <a:t>: </a:t>
            </a:r>
            <a:r>
              <a:rPr sz="1200" dirty="0" err="1">
                <a:latin typeface="Gill Sans MT"/>
                <a:ea typeface="Gill Sans MT"/>
                <a:cs typeface="Gill Sans MT"/>
                <a:sym typeface="Gill Sans MT"/>
              </a:rPr>
              <a:t>Предложен</a:t>
            </a:r>
            <a:r>
              <a:rPr sz="1200" dirty="0">
                <a:latin typeface="Gill Sans MT"/>
                <a:ea typeface="Gill Sans MT"/>
                <a:cs typeface="Gill Sans MT"/>
                <a:sym typeface="Gill Sans MT"/>
              </a:rPr>
              <a:t> </a:t>
            </a:r>
            <a:r>
              <a:rPr sz="1200" dirty="0" err="1">
                <a:latin typeface="Gill Sans MT"/>
                <a:ea typeface="Gill Sans MT"/>
                <a:cs typeface="Gill Sans MT"/>
                <a:sym typeface="Gill Sans MT"/>
              </a:rPr>
              <a:t>новый</a:t>
            </a:r>
            <a:r>
              <a:rPr sz="1200" dirty="0">
                <a:latin typeface="Gill Sans MT"/>
                <a:ea typeface="Gill Sans MT"/>
                <a:cs typeface="Gill Sans MT"/>
                <a:sym typeface="Gill Sans MT"/>
              </a:rPr>
              <a:t> </a:t>
            </a:r>
            <a:r>
              <a:rPr sz="1200" dirty="0" err="1">
                <a:latin typeface="Gill Sans MT"/>
                <a:ea typeface="Gill Sans MT"/>
                <a:cs typeface="Gill Sans MT"/>
                <a:sym typeface="Gill Sans MT"/>
              </a:rPr>
              <a:t>подход</a:t>
            </a:r>
            <a:r>
              <a:rPr sz="1200" dirty="0">
                <a:latin typeface="Gill Sans MT"/>
                <a:ea typeface="Gill Sans MT"/>
                <a:cs typeface="Gill Sans MT"/>
                <a:sym typeface="Gill Sans MT"/>
              </a:rPr>
              <a:t> к </a:t>
            </a:r>
            <a:r>
              <a:rPr sz="1200" dirty="0" err="1">
                <a:latin typeface="Gill Sans MT"/>
                <a:ea typeface="Gill Sans MT"/>
                <a:cs typeface="Gill Sans MT"/>
                <a:sym typeface="Gill Sans MT"/>
              </a:rPr>
              <a:t>определению</a:t>
            </a:r>
            <a:r>
              <a:rPr sz="1200" dirty="0">
                <a:latin typeface="Gill Sans MT"/>
                <a:ea typeface="Gill Sans MT"/>
                <a:cs typeface="Gill Sans MT"/>
                <a:sym typeface="Gill Sans MT"/>
              </a:rPr>
              <a:t> </a:t>
            </a:r>
            <a:r>
              <a:rPr sz="1200" dirty="0" err="1">
                <a:latin typeface="Gill Sans MT"/>
                <a:ea typeface="Gill Sans MT"/>
                <a:cs typeface="Gill Sans MT"/>
                <a:sym typeface="Gill Sans MT"/>
              </a:rPr>
              <a:t>предпосылок</a:t>
            </a:r>
            <a:r>
              <a:rPr sz="1200" dirty="0">
                <a:latin typeface="Gill Sans MT"/>
                <a:ea typeface="Gill Sans MT"/>
                <a:cs typeface="Gill Sans MT"/>
                <a:sym typeface="Gill Sans MT"/>
              </a:rPr>
              <a:t> </a:t>
            </a:r>
            <a:r>
              <a:rPr sz="1200" dirty="0" err="1">
                <a:latin typeface="Gill Sans MT"/>
                <a:ea typeface="Gill Sans MT"/>
                <a:cs typeface="Gill Sans MT"/>
                <a:sym typeface="Gill Sans MT"/>
              </a:rPr>
              <a:t>для</a:t>
            </a:r>
            <a:r>
              <a:rPr sz="1200" dirty="0">
                <a:latin typeface="Gill Sans MT"/>
                <a:ea typeface="Gill Sans MT"/>
                <a:cs typeface="Gill Sans MT"/>
                <a:sym typeface="Gill Sans MT"/>
              </a:rPr>
              <a:t> </a:t>
            </a:r>
            <a:r>
              <a:rPr sz="1200" dirty="0" err="1">
                <a:latin typeface="Gill Sans MT"/>
                <a:ea typeface="Gill Sans MT"/>
                <a:cs typeface="Gill Sans MT"/>
                <a:sym typeface="Gill Sans MT"/>
              </a:rPr>
              <a:t>развития</a:t>
            </a:r>
            <a:r>
              <a:rPr sz="1200" dirty="0">
                <a:latin typeface="Gill Sans MT"/>
                <a:ea typeface="Gill Sans MT"/>
                <a:cs typeface="Gill Sans MT"/>
                <a:sym typeface="Gill Sans MT"/>
              </a:rPr>
              <a:t> </a:t>
            </a:r>
            <a:r>
              <a:rPr sz="1200" dirty="0" err="1">
                <a:latin typeface="Gill Sans MT"/>
                <a:ea typeface="Gill Sans MT"/>
                <a:cs typeface="Gill Sans MT"/>
                <a:sym typeface="Gill Sans MT"/>
              </a:rPr>
              <a:t>человека</a:t>
            </a:r>
            <a:r>
              <a:rPr sz="1200" dirty="0">
                <a:latin typeface="Gill Sans MT"/>
                <a:ea typeface="Gill Sans MT"/>
                <a:cs typeface="Gill Sans MT"/>
                <a:sym typeface="Gill Sans MT"/>
              </a:rPr>
              <a:t> </a:t>
            </a:r>
          </a:p>
          <a:p>
            <a:pPr lvl="0" defTabSz="457200"/>
            <a:r>
              <a:rPr sz="1200" dirty="0" err="1">
                <a:latin typeface="Gill Sans MT"/>
                <a:ea typeface="Gill Sans MT"/>
                <a:cs typeface="Gill Sans MT"/>
                <a:sym typeface="Gill Sans MT"/>
              </a:rPr>
              <a:t>Пересечение</a:t>
            </a:r>
            <a:r>
              <a:rPr sz="1200" dirty="0">
                <a:latin typeface="Gill Sans MT"/>
                <a:ea typeface="Gill Sans MT"/>
                <a:cs typeface="Gill Sans MT"/>
                <a:sym typeface="Gill Sans MT"/>
              </a:rPr>
              <a:t> </a:t>
            </a:r>
            <a:r>
              <a:rPr sz="1200" dirty="0" err="1">
                <a:latin typeface="Gill Sans MT"/>
                <a:ea typeface="Gill Sans MT"/>
                <a:cs typeface="Gill Sans MT"/>
                <a:sym typeface="Gill Sans MT"/>
              </a:rPr>
              <a:t>определенных</a:t>
            </a:r>
            <a:r>
              <a:rPr sz="1200" dirty="0">
                <a:latin typeface="Gill Sans MT"/>
                <a:ea typeface="Gill Sans MT"/>
                <a:cs typeface="Gill Sans MT"/>
                <a:sym typeface="Gill Sans MT"/>
              </a:rPr>
              <a:t> </a:t>
            </a:r>
            <a:r>
              <a:rPr sz="1200" dirty="0" err="1">
                <a:latin typeface="Gill Sans MT"/>
                <a:ea typeface="Gill Sans MT"/>
                <a:cs typeface="Gill Sans MT"/>
                <a:sym typeface="Gill Sans MT"/>
              </a:rPr>
              <a:t>биофизических</a:t>
            </a:r>
            <a:r>
              <a:rPr sz="1200" dirty="0">
                <a:latin typeface="Gill Sans MT"/>
                <a:ea typeface="Gill Sans MT"/>
                <a:cs typeface="Gill Sans MT"/>
                <a:sym typeface="Gill Sans MT"/>
              </a:rPr>
              <a:t> </a:t>
            </a:r>
            <a:r>
              <a:rPr sz="1200" dirty="0" err="1">
                <a:latin typeface="Gill Sans MT"/>
                <a:ea typeface="Gill Sans MT"/>
                <a:cs typeface="Gill Sans MT"/>
                <a:sym typeface="Gill Sans MT"/>
              </a:rPr>
              <a:t>порогов</a:t>
            </a:r>
            <a:r>
              <a:rPr sz="1200" dirty="0">
                <a:latin typeface="Gill Sans MT"/>
                <a:ea typeface="Gill Sans MT"/>
                <a:cs typeface="Gill Sans MT"/>
                <a:sym typeface="Gill Sans MT"/>
              </a:rPr>
              <a:t> </a:t>
            </a:r>
            <a:r>
              <a:rPr sz="1200" dirty="0" err="1">
                <a:latin typeface="Gill Sans MT"/>
                <a:ea typeface="Gill Sans MT"/>
                <a:cs typeface="Gill Sans MT"/>
                <a:sym typeface="Gill Sans MT"/>
              </a:rPr>
              <a:t>может</a:t>
            </a:r>
            <a:r>
              <a:rPr sz="1200" dirty="0">
                <a:latin typeface="Gill Sans MT"/>
                <a:ea typeface="Gill Sans MT"/>
                <a:cs typeface="Gill Sans MT"/>
                <a:sym typeface="Gill Sans MT"/>
              </a:rPr>
              <a:t> </a:t>
            </a:r>
            <a:r>
              <a:rPr sz="1200" dirty="0" err="1">
                <a:latin typeface="Gill Sans MT"/>
                <a:ea typeface="Gill Sans MT"/>
                <a:cs typeface="Gill Sans MT"/>
                <a:sym typeface="Gill Sans MT"/>
              </a:rPr>
              <a:t>привести</a:t>
            </a:r>
            <a:r>
              <a:rPr sz="1200" dirty="0">
                <a:latin typeface="Gill Sans MT"/>
                <a:ea typeface="Gill Sans MT"/>
                <a:cs typeface="Gill Sans MT"/>
                <a:sym typeface="Gill Sans MT"/>
              </a:rPr>
              <a:t> к </a:t>
            </a:r>
            <a:r>
              <a:rPr sz="1200" dirty="0" err="1">
                <a:latin typeface="Gill Sans MT"/>
                <a:ea typeface="Gill Sans MT"/>
                <a:cs typeface="Gill Sans MT"/>
                <a:sym typeface="Gill Sans MT"/>
              </a:rPr>
              <a:t>катастрофическим</a:t>
            </a:r>
            <a:r>
              <a:rPr sz="1200" dirty="0">
                <a:latin typeface="Gill Sans MT"/>
                <a:ea typeface="Gill Sans MT"/>
                <a:cs typeface="Gill Sans MT"/>
                <a:sym typeface="Gill Sans MT"/>
              </a:rPr>
              <a:t> </a:t>
            </a:r>
            <a:r>
              <a:rPr sz="1200" dirty="0" err="1">
                <a:latin typeface="Gill Sans MT"/>
                <a:ea typeface="Gill Sans MT"/>
                <a:cs typeface="Gill Sans MT"/>
                <a:sym typeface="Gill Sans MT"/>
              </a:rPr>
              <a:t>последствиям</a:t>
            </a:r>
            <a:r>
              <a:rPr sz="1200" dirty="0">
                <a:latin typeface="Gill Sans MT"/>
                <a:ea typeface="Gill Sans MT"/>
                <a:cs typeface="Gill Sans MT"/>
                <a:sym typeface="Gill Sans MT"/>
              </a:rPr>
              <a:t> </a:t>
            </a:r>
          </a:p>
          <a:p>
            <a:pPr lvl="0" defTabSz="457200"/>
            <a:r>
              <a:rPr sz="1200" dirty="0" err="1">
                <a:latin typeface="Gill Sans MT"/>
                <a:ea typeface="Gill Sans MT"/>
                <a:cs typeface="Gill Sans MT"/>
                <a:sym typeface="Gill Sans MT"/>
              </a:rPr>
              <a:t>Три</a:t>
            </a:r>
            <a:r>
              <a:rPr sz="1200" dirty="0">
                <a:latin typeface="Gill Sans MT"/>
                <a:ea typeface="Gill Sans MT"/>
                <a:cs typeface="Gill Sans MT"/>
                <a:sym typeface="Gill Sans MT"/>
              </a:rPr>
              <a:t> </a:t>
            </a:r>
            <a:r>
              <a:rPr sz="1200" dirty="0" err="1">
                <a:latin typeface="Gill Sans MT"/>
                <a:ea typeface="Gill Sans MT"/>
                <a:cs typeface="Gill Sans MT"/>
                <a:sym typeface="Gill Sans MT"/>
              </a:rPr>
              <a:t>из</a:t>
            </a:r>
            <a:r>
              <a:rPr sz="1200" dirty="0">
                <a:latin typeface="Gill Sans MT"/>
                <a:ea typeface="Gill Sans MT"/>
                <a:cs typeface="Gill Sans MT"/>
                <a:sym typeface="Gill Sans MT"/>
              </a:rPr>
              <a:t> </a:t>
            </a:r>
            <a:r>
              <a:rPr sz="1200" dirty="0" err="1">
                <a:latin typeface="Gill Sans MT"/>
                <a:ea typeface="Gill Sans MT"/>
                <a:cs typeface="Gill Sans MT"/>
                <a:sym typeface="Gill Sans MT"/>
              </a:rPr>
              <a:t>девяти</a:t>
            </a:r>
            <a:r>
              <a:rPr sz="1200" dirty="0">
                <a:latin typeface="Gill Sans MT"/>
                <a:ea typeface="Gill Sans MT"/>
                <a:cs typeface="Gill Sans MT"/>
                <a:sym typeface="Gill Sans MT"/>
              </a:rPr>
              <a:t> </a:t>
            </a:r>
            <a:r>
              <a:rPr sz="1200" dirty="0" err="1">
                <a:latin typeface="Gill Sans MT"/>
                <a:ea typeface="Gill Sans MT"/>
                <a:cs typeface="Gill Sans MT"/>
                <a:sym typeface="Gill Sans MT"/>
              </a:rPr>
              <a:t>связанных</a:t>
            </a:r>
            <a:r>
              <a:rPr sz="1200" dirty="0">
                <a:latin typeface="Gill Sans MT"/>
                <a:ea typeface="Gill Sans MT"/>
                <a:cs typeface="Gill Sans MT"/>
                <a:sym typeface="Gill Sans MT"/>
              </a:rPr>
              <a:t> </a:t>
            </a:r>
            <a:r>
              <a:rPr sz="1200" dirty="0" err="1">
                <a:latin typeface="Gill Sans MT"/>
                <a:ea typeface="Gill Sans MT"/>
                <a:cs typeface="Gill Sans MT"/>
                <a:sym typeface="Gill Sans MT"/>
              </a:rPr>
              <a:t>между</a:t>
            </a:r>
            <a:r>
              <a:rPr sz="1200" dirty="0">
                <a:latin typeface="Gill Sans MT"/>
                <a:ea typeface="Gill Sans MT"/>
                <a:cs typeface="Gill Sans MT"/>
                <a:sym typeface="Gill Sans MT"/>
              </a:rPr>
              <a:t> </a:t>
            </a:r>
            <a:r>
              <a:rPr sz="1200" dirty="0" err="1">
                <a:latin typeface="Gill Sans MT"/>
                <a:ea typeface="Gill Sans MT"/>
                <a:cs typeface="Gill Sans MT"/>
                <a:sym typeface="Gill Sans MT"/>
              </a:rPr>
              <a:t>собой</a:t>
            </a:r>
            <a:r>
              <a:rPr sz="1200" dirty="0">
                <a:latin typeface="Gill Sans MT"/>
                <a:ea typeface="Gill Sans MT"/>
                <a:cs typeface="Gill Sans MT"/>
                <a:sym typeface="Gill Sans MT"/>
              </a:rPr>
              <a:t> </a:t>
            </a:r>
            <a:r>
              <a:rPr sz="1200" dirty="0" err="1">
                <a:latin typeface="Gill Sans MT"/>
                <a:ea typeface="Gill Sans MT"/>
                <a:cs typeface="Gill Sans MT"/>
                <a:sym typeface="Gill Sans MT"/>
              </a:rPr>
              <a:t>планетарных</a:t>
            </a:r>
            <a:r>
              <a:rPr sz="1200" dirty="0">
                <a:latin typeface="Gill Sans MT"/>
                <a:ea typeface="Gill Sans MT"/>
                <a:cs typeface="Gill Sans MT"/>
                <a:sym typeface="Gill Sans MT"/>
              </a:rPr>
              <a:t> </a:t>
            </a:r>
            <a:r>
              <a:rPr sz="1200" dirty="0" err="1">
                <a:latin typeface="Gill Sans MT"/>
                <a:ea typeface="Gill Sans MT"/>
                <a:cs typeface="Gill Sans MT"/>
                <a:sym typeface="Gill Sans MT"/>
              </a:rPr>
              <a:t>границ</a:t>
            </a:r>
            <a:r>
              <a:rPr sz="1200" dirty="0">
                <a:latin typeface="Gill Sans MT"/>
                <a:ea typeface="Gill Sans MT"/>
                <a:cs typeface="Gill Sans MT"/>
                <a:sym typeface="Gill Sans MT"/>
              </a:rPr>
              <a:t> </a:t>
            </a:r>
            <a:r>
              <a:rPr sz="1200" dirty="0" err="1">
                <a:latin typeface="Gill Sans MT"/>
                <a:ea typeface="Gill Sans MT"/>
                <a:cs typeface="Gill Sans MT"/>
                <a:sym typeface="Gill Sans MT"/>
              </a:rPr>
              <a:t>уже</a:t>
            </a:r>
            <a:r>
              <a:rPr sz="1200" dirty="0">
                <a:latin typeface="Gill Sans MT"/>
                <a:ea typeface="Gill Sans MT"/>
                <a:cs typeface="Gill Sans MT"/>
                <a:sym typeface="Gill Sans MT"/>
              </a:rPr>
              <a:t> </a:t>
            </a:r>
            <a:r>
              <a:rPr sz="1200" dirty="0" err="1">
                <a:latin typeface="Gill Sans MT"/>
                <a:ea typeface="Gill Sans MT"/>
                <a:cs typeface="Gill Sans MT"/>
                <a:sym typeface="Gill Sans MT"/>
              </a:rPr>
              <a:t>нарушены</a:t>
            </a:r>
            <a:r>
              <a:rPr sz="1200" dirty="0">
                <a:latin typeface="Gill Sans MT"/>
                <a:ea typeface="Gill Sans MT"/>
                <a:cs typeface="Gill Sans MT"/>
                <a:sym typeface="Gill Sans MT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age7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56155" y="1595839"/>
            <a:ext cx="8712973" cy="3869522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hape 207"/>
          <p:cNvSpPr>
            <a:spLocks noGrp="1"/>
          </p:cNvSpPr>
          <p:nvPr>
            <p:ph type="body" idx="1"/>
          </p:nvPr>
        </p:nvSpPr>
        <p:spPr>
          <a:xfrm>
            <a:off x="683567" y="404664"/>
            <a:ext cx="7858150" cy="1080122"/>
          </a:xfrm>
          <a:prstGeom prst="rect">
            <a:avLst/>
          </a:prstGeom>
        </p:spPr>
        <p:txBody>
          <a:bodyPr/>
          <a:lstStyle/>
          <a:p>
            <a:pPr marL="0" lvl="0" indent="0" algn="ctr">
              <a:lnSpc>
                <a:spcPct val="90000"/>
              </a:lnSpc>
              <a:spcBef>
                <a:spcPts val="500"/>
              </a:spcBef>
              <a:buSzTx/>
              <a:buNone/>
              <a:defRPr sz="1800"/>
            </a:pPr>
            <a:endParaRPr sz="2400" b="1">
              <a:solidFill>
                <a:srgbClr val="1F497D"/>
              </a:solidFill>
            </a:endParaRPr>
          </a:p>
          <a:p>
            <a:pPr marL="0" lvl="0" indent="0" algn="ctr">
              <a:lnSpc>
                <a:spcPct val="90000"/>
              </a:lnSpc>
              <a:spcBef>
                <a:spcPts val="500"/>
              </a:spcBef>
              <a:buSzTx/>
              <a:buNone/>
              <a:defRPr sz="1800"/>
            </a:pPr>
            <a:r>
              <a:rPr sz="2400" b="1">
                <a:solidFill>
                  <a:srgbClr val="1F497D"/>
                </a:solidFill>
              </a:rPr>
              <a:t>Всемирный саммит Рио+20: переход к зеленой экономике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539749" y="1513296"/>
            <a:ext cx="8208965" cy="387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indent="450850"/>
            <a:r>
              <a:rPr sz="2800" u="sng" dirty="0" err="1">
                <a:solidFill>
                  <a:srgbClr val="2A216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Технологии</a:t>
            </a:r>
            <a:endParaRPr sz="2800" u="sng" dirty="0">
              <a:solidFill>
                <a:srgbClr val="2A2161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  <a:p>
            <a:pPr lvl="0" indent="450850"/>
            <a:endParaRPr sz="2800" dirty="0">
              <a:solidFill>
                <a:srgbClr val="2A2161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  <a:p>
            <a:pPr lvl="0" indent="450850"/>
            <a:r>
              <a:rPr sz="2800" dirty="0">
                <a:solidFill>
                  <a:srgbClr val="2A216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72. …«</a:t>
            </a:r>
            <a:r>
              <a:rPr sz="2800" dirty="0" err="1">
                <a:solidFill>
                  <a:srgbClr val="2A216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Мы</a:t>
            </a:r>
            <a:r>
              <a:rPr sz="2800" dirty="0">
                <a:solidFill>
                  <a:srgbClr val="2A216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sz="2800" dirty="0" err="1">
                <a:solidFill>
                  <a:srgbClr val="2A216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предлагаем</a:t>
            </a:r>
            <a:r>
              <a:rPr sz="2800" dirty="0">
                <a:solidFill>
                  <a:srgbClr val="2A216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sz="2800" dirty="0" err="1">
                <a:solidFill>
                  <a:srgbClr val="2A216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правительствам</a:t>
            </a:r>
            <a:r>
              <a:rPr sz="2800" dirty="0">
                <a:solidFill>
                  <a:srgbClr val="2A216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sz="2800" dirty="0" err="1">
                <a:solidFill>
                  <a:srgbClr val="2A216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сообразно</a:t>
            </a:r>
            <a:r>
              <a:rPr sz="2800" dirty="0">
                <a:solidFill>
                  <a:srgbClr val="2A216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sz="2800" dirty="0" err="1">
                <a:solidFill>
                  <a:srgbClr val="2A216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обстоятельствам</a:t>
            </a:r>
            <a:r>
              <a:rPr sz="2800" dirty="0">
                <a:solidFill>
                  <a:srgbClr val="2A216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sz="2800" dirty="0" err="1">
                <a:solidFill>
                  <a:srgbClr val="2A216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создавать</a:t>
            </a:r>
            <a:r>
              <a:rPr sz="2800" dirty="0">
                <a:solidFill>
                  <a:srgbClr val="2A216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sz="2800" dirty="0" err="1">
                <a:solidFill>
                  <a:srgbClr val="2A216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благоприятные</a:t>
            </a:r>
            <a:r>
              <a:rPr sz="2800" dirty="0">
                <a:solidFill>
                  <a:srgbClr val="2A216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sz="2800" dirty="0" err="1">
                <a:solidFill>
                  <a:srgbClr val="2A216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условия</a:t>
            </a:r>
            <a:r>
              <a:rPr sz="2800" dirty="0">
                <a:solidFill>
                  <a:srgbClr val="2A216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sz="2800" dirty="0" err="1">
                <a:solidFill>
                  <a:srgbClr val="2A216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стимулирования</a:t>
            </a:r>
            <a:r>
              <a:rPr sz="2800" dirty="0">
                <a:solidFill>
                  <a:srgbClr val="2A216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sz="2800" dirty="0" err="1">
                <a:solidFill>
                  <a:srgbClr val="2A216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экологически</a:t>
            </a:r>
            <a:r>
              <a:rPr sz="2800" dirty="0">
                <a:solidFill>
                  <a:srgbClr val="2A216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sz="2800" dirty="0" err="1">
                <a:solidFill>
                  <a:srgbClr val="2A216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безопасных</a:t>
            </a:r>
            <a:r>
              <a:rPr sz="2800" dirty="0">
                <a:solidFill>
                  <a:srgbClr val="2A216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sz="2800" dirty="0" err="1">
                <a:solidFill>
                  <a:srgbClr val="2A216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технологий</a:t>
            </a:r>
            <a:r>
              <a:rPr sz="2800" dirty="0">
                <a:solidFill>
                  <a:srgbClr val="2A216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, </a:t>
            </a:r>
            <a:r>
              <a:rPr sz="2800" dirty="0" err="1">
                <a:solidFill>
                  <a:srgbClr val="2A216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исследований</a:t>
            </a:r>
            <a:r>
              <a:rPr sz="2800" dirty="0">
                <a:solidFill>
                  <a:srgbClr val="2A216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и </a:t>
            </a:r>
            <a:r>
              <a:rPr sz="2800" dirty="0" err="1">
                <a:solidFill>
                  <a:srgbClr val="2A216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разработок</a:t>
            </a:r>
            <a:r>
              <a:rPr sz="2800" dirty="0">
                <a:solidFill>
                  <a:srgbClr val="2A216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и </a:t>
            </a:r>
            <a:r>
              <a:rPr sz="2800" dirty="0" err="1">
                <a:solidFill>
                  <a:srgbClr val="2A216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инновационной</a:t>
            </a:r>
            <a:r>
              <a:rPr sz="2800" dirty="0">
                <a:solidFill>
                  <a:srgbClr val="2A216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sz="2800" dirty="0" err="1">
                <a:solidFill>
                  <a:srgbClr val="2A216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деятельности</a:t>
            </a:r>
            <a:r>
              <a:rPr sz="2800" dirty="0">
                <a:solidFill>
                  <a:srgbClr val="2A216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, </a:t>
            </a:r>
            <a:r>
              <a:rPr sz="2800" dirty="0" err="1">
                <a:solidFill>
                  <a:srgbClr val="2A216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том</a:t>
            </a:r>
            <a:r>
              <a:rPr sz="2800" dirty="0">
                <a:solidFill>
                  <a:srgbClr val="2A216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sz="2800" dirty="0" err="1">
                <a:solidFill>
                  <a:srgbClr val="2A216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числе</a:t>
            </a:r>
            <a:r>
              <a:rPr sz="2800" dirty="0">
                <a:solidFill>
                  <a:srgbClr val="2A216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в </a:t>
            </a:r>
            <a:r>
              <a:rPr sz="2800" dirty="0" err="1">
                <a:solidFill>
                  <a:srgbClr val="2A216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поддержку</a:t>
            </a:r>
            <a:r>
              <a:rPr sz="2800" dirty="0">
                <a:solidFill>
                  <a:srgbClr val="2A216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sz="2800" dirty="0" err="1">
                <a:solidFill>
                  <a:srgbClr val="2A216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зеленой</a:t>
            </a:r>
            <a:r>
              <a:rPr sz="2800" dirty="0">
                <a:solidFill>
                  <a:srgbClr val="2A216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sz="2800" dirty="0" err="1">
                <a:solidFill>
                  <a:srgbClr val="2A216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экономики</a:t>
            </a:r>
            <a:r>
              <a:rPr sz="2800" dirty="0">
                <a:solidFill>
                  <a:srgbClr val="2A216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»</a:t>
            </a:r>
          </a:p>
        </p:txBody>
      </p:sp>
      <p:sp>
        <p:nvSpPr>
          <p:cNvPr id="210" name="Shape 210"/>
          <p:cNvSpPr>
            <a:spLocks noGrp="1"/>
          </p:cNvSpPr>
          <p:nvPr>
            <p:ph type="title" idx="4294967295"/>
          </p:nvPr>
        </p:nvSpPr>
        <p:spPr>
          <a:xfrm>
            <a:off x="887412" y="793748"/>
            <a:ext cx="7127876" cy="7921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 defTabSz="714326">
              <a:defRPr sz="1800"/>
            </a:pPr>
            <a:r>
              <a:rPr sz="2800" dirty="0">
                <a:solidFill>
                  <a:srgbClr val="2A2161"/>
                </a:solidFill>
                <a:latin typeface="Arial"/>
                <a:ea typeface="Arial"/>
                <a:cs typeface="Arial"/>
                <a:sym typeface="Arial"/>
              </a:rPr>
              <a:t>РИО+20:«</a:t>
            </a:r>
            <a:r>
              <a:rPr sz="2800" dirty="0" err="1">
                <a:solidFill>
                  <a:srgbClr val="2A2161"/>
                </a:solidFill>
                <a:latin typeface="Arial"/>
                <a:ea typeface="Arial"/>
                <a:cs typeface="Arial"/>
                <a:sym typeface="Arial"/>
              </a:rPr>
              <a:t>Будущее</a:t>
            </a:r>
            <a:r>
              <a:rPr sz="2800" dirty="0">
                <a:solidFill>
                  <a:srgbClr val="2A216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800" dirty="0" err="1">
                <a:solidFill>
                  <a:srgbClr val="2A2161"/>
                </a:solidFill>
                <a:latin typeface="Arial"/>
                <a:ea typeface="Arial"/>
                <a:cs typeface="Arial"/>
                <a:sym typeface="Arial"/>
              </a:rPr>
              <a:t>которого</a:t>
            </a:r>
            <a:r>
              <a:rPr sz="2800" dirty="0">
                <a:solidFill>
                  <a:srgbClr val="2A216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800" dirty="0" err="1">
                <a:solidFill>
                  <a:srgbClr val="2A2161"/>
                </a:solidFill>
                <a:latin typeface="Arial"/>
                <a:ea typeface="Arial"/>
                <a:cs typeface="Arial"/>
                <a:sym typeface="Arial"/>
              </a:rPr>
              <a:t>мы</a:t>
            </a:r>
            <a:r>
              <a:rPr sz="2800" dirty="0">
                <a:solidFill>
                  <a:srgbClr val="2A216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800" dirty="0" err="1">
                <a:solidFill>
                  <a:srgbClr val="2A2161"/>
                </a:solidFill>
                <a:latin typeface="Arial"/>
                <a:ea typeface="Arial"/>
                <a:cs typeface="Arial"/>
                <a:sym typeface="Arial"/>
              </a:rPr>
              <a:t>хотим</a:t>
            </a:r>
            <a:r>
              <a:rPr sz="2800" dirty="0">
                <a:solidFill>
                  <a:srgbClr val="2A2161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  <a:br>
              <a:rPr sz="2800" dirty="0">
                <a:solidFill>
                  <a:srgbClr val="2A216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dirty="0">
              <a:solidFill>
                <a:srgbClr val="2A216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/>
          </p:cNvSpPr>
          <p:nvPr>
            <p:ph type="title"/>
          </p:nvPr>
        </p:nvSpPr>
        <p:spPr>
          <a:xfrm>
            <a:off x="1331639" y="142427"/>
            <a:ext cx="7812362" cy="10543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292A72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92A72"/>
                </a:solidFill>
              </a:rPr>
              <a:t>Ветроэнергетика в ЕС: прогноз и факт</a:t>
            </a:r>
          </a:p>
        </p:txBody>
      </p:sp>
      <p:sp>
        <p:nvSpPr>
          <p:cNvPr id="214" name="Shape 214"/>
          <p:cNvSpPr/>
          <p:nvPr/>
        </p:nvSpPr>
        <p:spPr>
          <a:xfrm>
            <a:off x="755576" y="6334578"/>
            <a:ext cx="6912769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rgbClr val="727272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727272"/>
                </a:solidFill>
              </a:rPr>
              <a:t>Источник: На основании данных Всемирного Банка (2013г.), Зеленое свечение: экономические выгоды от предотвращения изменения климата.  </a:t>
            </a:r>
          </a:p>
        </p:txBody>
      </p:sp>
      <p:graphicFrame>
        <p:nvGraphicFramePr>
          <p:cNvPr id="215" name="Chart 215"/>
          <p:cNvGraphicFramePr/>
          <p:nvPr/>
        </p:nvGraphicFramePr>
        <p:xfrm>
          <a:off x="285373" y="1524558"/>
          <a:ext cx="7853173" cy="4426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6" name="Shape 216"/>
          <p:cNvSpPr/>
          <p:nvPr/>
        </p:nvSpPr>
        <p:spPr>
          <a:xfrm>
            <a:off x="4128937" y="2240088"/>
            <a:ext cx="1959770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rgbClr val="0070C0"/>
                </a:solidFill>
                <a:latin typeface="Georgia Bold"/>
                <a:ea typeface="Georgia Bold"/>
                <a:cs typeface="Georgia Bold"/>
                <a:sym typeface="Georgia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0070C0"/>
                </a:solidFill>
              </a:rPr>
              <a:t>Факт </a:t>
            </a:r>
          </a:p>
        </p:txBody>
      </p:sp>
      <p:sp>
        <p:nvSpPr>
          <p:cNvPr id="217" name="Shape 217"/>
          <p:cNvSpPr/>
          <p:nvPr/>
        </p:nvSpPr>
        <p:spPr>
          <a:xfrm>
            <a:off x="5326574" y="1919496"/>
            <a:ext cx="2448926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0000"/>
                </a:solidFill>
              </a:rPr>
              <a:t>Прогнозы IEA, 2002 г. 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type="body" idx="4294967295"/>
          </p:nvPr>
        </p:nvSpPr>
        <p:spPr>
          <a:xfrm>
            <a:off x="528042" y="620685"/>
            <a:ext cx="8338443" cy="1256761"/>
          </a:xfrm>
          <a:prstGeom prst="rect">
            <a:avLst/>
          </a:prstGeom>
        </p:spPr>
        <p:txBody>
          <a:bodyPr lIns="0" tIns="0" rIns="0" bIns="0">
            <a:normAutofit fontScale="92500"/>
          </a:bodyPr>
          <a:lstStyle>
            <a:lvl1pPr marL="0" indent="0" defTabSz="434340">
              <a:spcBef>
                <a:spcPts val="0"/>
              </a:spcBef>
              <a:buSzTx/>
              <a:buNone/>
              <a:defRPr sz="4100">
                <a:solidFill>
                  <a:srgbClr val="362F85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100">
                <a:solidFill>
                  <a:srgbClr val="362F85"/>
                </a:solidFill>
                <a:uFill>
                  <a:solidFill/>
                </a:uFill>
              </a:rPr>
              <a:t> Потенциал в ЦА  для деятельности по развитию ВИЭ и ЭЭ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/>
          </p:cNvSpPr>
          <p:nvPr>
            <p:ph type="title" idx="4294967295"/>
          </p:nvPr>
        </p:nvSpPr>
        <p:spPr>
          <a:xfrm>
            <a:off x="457199" y="244475"/>
            <a:ext cx="8329615" cy="469900"/>
          </a:xfrm>
          <a:prstGeom prst="rect">
            <a:avLst/>
          </a:prstGeom>
        </p:spPr>
        <p:txBody>
          <a:bodyPr lIns="0" tIns="0" rIns="0" bIns="0"/>
          <a:lstStyle>
            <a:lvl1pPr algn="l" defTabSz="676655">
              <a:defRPr sz="2000" b="1">
                <a:solidFill>
                  <a:srgbClr val="FFFFB7"/>
                </a:solidFill>
                <a:effectLst>
                  <a:outerShdw blurRad="12700" dist="18796" dir="2700000" rotWithShape="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2000" b="1" dirty="0" err="1">
                <a:ln>
                  <a:solidFill>
                    <a:schemeClr val="tx1"/>
                  </a:solidFill>
                </a:ln>
                <a:solidFill>
                  <a:srgbClr val="FFFFB7"/>
                </a:solidFill>
                <a:effectLst>
                  <a:outerShdw blurRad="12700" dist="18796" dir="2700000" rotWithShape="0">
                    <a:srgbClr val="000000"/>
                  </a:outerShdw>
                </a:effectLst>
              </a:rPr>
              <a:t>Доступные</a:t>
            </a:r>
            <a:r>
              <a:rPr sz="2000" b="1" dirty="0">
                <a:ln>
                  <a:solidFill>
                    <a:schemeClr val="tx1"/>
                  </a:solidFill>
                </a:ln>
                <a:solidFill>
                  <a:srgbClr val="FFFFB7"/>
                </a:solidFill>
                <a:effectLst>
                  <a:outerShdw blurRad="12700" dist="18796" dir="2700000" rotWithShape="0">
                    <a:srgbClr val="000000"/>
                  </a:outerShdw>
                </a:effectLst>
              </a:rPr>
              <a:t> </a:t>
            </a:r>
            <a:r>
              <a:rPr sz="2000" b="1" dirty="0" err="1">
                <a:ln>
                  <a:solidFill>
                    <a:schemeClr val="tx1"/>
                  </a:solidFill>
                </a:ln>
                <a:solidFill>
                  <a:srgbClr val="FFFFB7"/>
                </a:solidFill>
                <a:effectLst>
                  <a:outerShdw blurRad="12700" dist="18796" dir="2700000" rotWithShape="0">
                    <a:srgbClr val="000000"/>
                  </a:outerShdw>
                </a:effectLst>
              </a:rPr>
              <a:t>технологии</a:t>
            </a:r>
            <a:r>
              <a:rPr sz="2000" b="1" dirty="0">
                <a:ln>
                  <a:solidFill>
                    <a:schemeClr val="tx1"/>
                  </a:solidFill>
                </a:ln>
                <a:solidFill>
                  <a:srgbClr val="FFFFB7"/>
                </a:solidFill>
                <a:effectLst>
                  <a:outerShdw blurRad="12700" dist="18796" dir="2700000" rotWithShape="0">
                    <a:srgbClr val="000000"/>
                  </a:outerShdw>
                </a:effectLst>
              </a:rPr>
              <a:t> </a:t>
            </a:r>
            <a:r>
              <a:rPr sz="2000" b="1" dirty="0" err="1">
                <a:ln>
                  <a:solidFill>
                    <a:schemeClr val="tx1"/>
                  </a:solidFill>
                </a:ln>
                <a:solidFill>
                  <a:srgbClr val="FFFFB7"/>
                </a:solidFill>
                <a:effectLst>
                  <a:outerShdw blurRad="12700" dist="18796" dir="2700000" rotWithShape="0">
                    <a:srgbClr val="000000"/>
                  </a:outerShdw>
                </a:effectLst>
              </a:rPr>
              <a:t>для</a:t>
            </a:r>
            <a:r>
              <a:rPr sz="2000" b="1" dirty="0">
                <a:ln>
                  <a:solidFill>
                    <a:schemeClr val="tx1"/>
                  </a:solidFill>
                </a:ln>
                <a:solidFill>
                  <a:srgbClr val="FFFFB7"/>
                </a:solidFill>
                <a:effectLst>
                  <a:outerShdw blurRad="12700" dist="18796" dir="2700000" rotWithShape="0">
                    <a:srgbClr val="000000"/>
                  </a:outerShdw>
                </a:effectLst>
              </a:rPr>
              <a:t> </a:t>
            </a:r>
            <a:r>
              <a:rPr sz="2000" b="1" dirty="0" err="1">
                <a:ln>
                  <a:solidFill>
                    <a:schemeClr val="tx1"/>
                  </a:solidFill>
                </a:ln>
                <a:solidFill>
                  <a:srgbClr val="FFFFB7"/>
                </a:solidFill>
                <a:effectLst>
                  <a:outerShdw blurRad="12700" dist="18796" dir="2700000" rotWithShape="0">
                    <a:srgbClr val="000000"/>
                  </a:outerShdw>
                </a:effectLst>
              </a:rPr>
              <a:t>массового</a:t>
            </a:r>
            <a:r>
              <a:rPr sz="2000" b="1" dirty="0">
                <a:ln>
                  <a:solidFill>
                    <a:schemeClr val="tx1"/>
                  </a:solidFill>
                </a:ln>
                <a:solidFill>
                  <a:srgbClr val="FFFFB7"/>
                </a:solidFill>
                <a:effectLst>
                  <a:outerShdw blurRad="12700" dist="18796" dir="2700000" rotWithShape="0">
                    <a:srgbClr val="000000"/>
                  </a:outerShdw>
                </a:effectLst>
              </a:rPr>
              <a:t> </a:t>
            </a:r>
            <a:r>
              <a:rPr sz="2000" b="1" dirty="0" err="1">
                <a:ln>
                  <a:solidFill>
                    <a:schemeClr val="tx1"/>
                  </a:solidFill>
                </a:ln>
                <a:solidFill>
                  <a:srgbClr val="FFFFB7"/>
                </a:solidFill>
                <a:effectLst>
                  <a:outerShdw blurRad="12700" dist="18796" dir="2700000" rotWithShape="0">
                    <a:srgbClr val="000000"/>
                  </a:outerShdw>
                </a:effectLst>
              </a:rPr>
              <a:t>распространения</a:t>
            </a:r>
            <a:endParaRPr sz="2000" b="1" dirty="0">
              <a:ln>
                <a:solidFill>
                  <a:schemeClr val="tx1"/>
                </a:solidFill>
              </a:ln>
              <a:solidFill>
                <a:srgbClr val="FFFFB7"/>
              </a:solidFill>
              <a:effectLst>
                <a:outerShdw blurRad="12700" dist="18796" dir="2700000" rotWithShape="0">
                  <a:srgbClr val="000000"/>
                </a:outerShdw>
              </a:effectLst>
            </a:endParaRPr>
          </a:p>
        </p:txBody>
      </p:sp>
      <p:pic>
        <p:nvPicPr>
          <p:cNvPr id="222" name="image8.jpeg" descr="50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58887" y="765175"/>
            <a:ext cx="1871667" cy="1828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age9.jpeg" descr="1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003800" y="765175"/>
            <a:ext cx="2386016" cy="1787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age10.jpeg" descr="Spiegelkocher.JP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39750" y="3141659"/>
            <a:ext cx="2098675" cy="2001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ge11.jpeg" descr="Солнечный чайник Solar Kettle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6877050" y="3141659"/>
            <a:ext cx="1958975" cy="2374907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Shape 226"/>
          <p:cNvSpPr/>
          <p:nvPr/>
        </p:nvSpPr>
        <p:spPr>
          <a:xfrm>
            <a:off x="323850" y="2565399"/>
            <a:ext cx="8569325" cy="450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900"/>
              </a:spcBef>
              <a:defRPr sz="1600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 dirty="0" err="1">
                <a:solidFill>
                  <a:srgbClr val="FFFF66"/>
                </a:solidFill>
              </a:rPr>
              <a:t>Простейшие</a:t>
            </a:r>
            <a:r>
              <a:rPr sz="1600" dirty="0">
                <a:solidFill>
                  <a:srgbClr val="FFFF66"/>
                </a:solidFill>
              </a:rPr>
              <a:t> </a:t>
            </a:r>
            <a:r>
              <a:rPr sz="1600" dirty="0" err="1">
                <a:solidFill>
                  <a:srgbClr val="FFFF66"/>
                </a:solidFill>
              </a:rPr>
              <a:t>конструкции</a:t>
            </a:r>
            <a:r>
              <a:rPr sz="1600" dirty="0">
                <a:solidFill>
                  <a:srgbClr val="FFFF66"/>
                </a:solidFill>
              </a:rPr>
              <a:t> </a:t>
            </a:r>
            <a:r>
              <a:rPr sz="1600" dirty="0" err="1">
                <a:solidFill>
                  <a:srgbClr val="FFFF66"/>
                </a:solidFill>
              </a:rPr>
              <a:t>солнечных</a:t>
            </a:r>
            <a:r>
              <a:rPr sz="1600" dirty="0">
                <a:solidFill>
                  <a:srgbClr val="FFFF66"/>
                </a:solidFill>
              </a:rPr>
              <a:t> </a:t>
            </a:r>
            <a:r>
              <a:rPr sz="1600" dirty="0" err="1">
                <a:solidFill>
                  <a:srgbClr val="FFFF66"/>
                </a:solidFill>
              </a:rPr>
              <a:t>печей</a:t>
            </a:r>
            <a:r>
              <a:rPr sz="1600" dirty="0">
                <a:solidFill>
                  <a:srgbClr val="FFFF66"/>
                </a:solidFill>
              </a:rPr>
              <a:t>. </a:t>
            </a:r>
            <a:r>
              <a:rPr sz="1600" dirty="0" err="1">
                <a:solidFill>
                  <a:srgbClr val="FFFF66"/>
                </a:solidFill>
              </a:rPr>
              <a:t>Достаточно</a:t>
            </a:r>
            <a:r>
              <a:rPr sz="1600" dirty="0">
                <a:solidFill>
                  <a:srgbClr val="FFFF66"/>
                </a:solidFill>
              </a:rPr>
              <a:t> </a:t>
            </a:r>
            <a:r>
              <a:rPr sz="1600" dirty="0" err="1">
                <a:solidFill>
                  <a:srgbClr val="FFFF66"/>
                </a:solidFill>
              </a:rPr>
              <a:t>обклеить</a:t>
            </a:r>
            <a:r>
              <a:rPr sz="1600" dirty="0">
                <a:solidFill>
                  <a:srgbClr val="FFFF66"/>
                </a:solidFill>
              </a:rPr>
              <a:t> </a:t>
            </a:r>
            <a:r>
              <a:rPr sz="1600" dirty="0" err="1">
                <a:solidFill>
                  <a:srgbClr val="FFFF66"/>
                </a:solidFill>
              </a:rPr>
              <a:t>вогнутую</a:t>
            </a:r>
            <a:r>
              <a:rPr sz="1600" dirty="0">
                <a:solidFill>
                  <a:srgbClr val="FFFF66"/>
                </a:solidFill>
              </a:rPr>
              <a:t> </a:t>
            </a:r>
            <a:r>
              <a:rPr sz="1600" dirty="0" err="1">
                <a:solidFill>
                  <a:srgbClr val="FFFF66"/>
                </a:solidFill>
              </a:rPr>
              <a:t>поверхность</a:t>
            </a:r>
            <a:r>
              <a:rPr sz="1600" dirty="0">
                <a:solidFill>
                  <a:srgbClr val="FFFF66"/>
                </a:solidFill>
              </a:rPr>
              <a:t>, </a:t>
            </a:r>
            <a:r>
              <a:rPr sz="1600" dirty="0" err="1">
                <a:solidFill>
                  <a:srgbClr val="FFFF66"/>
                </a:solidFill>
              </a:rPr>
              <a:t>например</a:t>
            </a:r>
            <a:r>
              <a:rPr sz="1600" dirty="0">
                <a:solidFill>
                  <a:srgbClr val="FFFF66"/>
                </a:solidFill>
              </a:rPr>
              <a:t>, </a:t>
            </a:r>
            <a:r>
              <a:rPr sz="1600" dirty="0" err="1">
                <a:solidFill>
                  <a:srgbClr val="FFFF66"/>
                </a:solidFill>
              </a:rPr>
              <a:t>зонтик</a:t>
            </a:r>
            <a:r>
              <a:rPr sz="1600" dirty="0">
                <a:solidFill>
                  <a:srgbClr val="FFFF66"/>
                </a:solidFill>
              </a:rPr>
              <a:t>, </a:t>
            </a:r>
            <a:r>
              <a:rPr sz="1600" dirty="0" err="1">
                <a:solidFill>
                  <a:srgbClr val="FFFF66"/>
                </a:solidFill>
              </a:rPr>
              <a:t>отражающей</a:t>
            </a:r>
            <a:r>
              <a:rPr sz="1600" dirty="0">
                <a:solidFill>
                  <a:srgbClr val="FFFF66"/>
                </a:solidFill>
              </a:rPr>
              <a:t> </a:t>
            </a:r>
            <a:r>
              <a:rPr sz="1600" dirty="0" err="1">
                <a:solidFill>
                  <a:srgbClr val="FFFF66"/>
                </a:solidFill>
              </a:rPr>
              <a:t>фольгой</a:t>
            </a:r>
            <a:r>
              <a:rPr sz="1600" dirty="0">
                <a:solidFill>
                  <a:srgbClr val="FFFF66"/>
                </a:solidFill>
              </a:rPr>
              <a:t> и у </a:t>
            </a:r>
            <a:r>
              <a:rPr sz="1600" dirty="0" err="1">
                <a:solidFill>
                  <a:srgbClr val="FFFF66"/>
                </a:solidFill>
              </a:rPr>
              <a:t>вас</a:t>
            </a:r>
            <a:r>
              <a:rPr sz="1600" dirty="0">
                <a:solidFill>
                  <a:srgbClr val="FFFF66"/>
                </a:solidFill>
              </a:rPr>
              <a:t> </a:t>
            </a:r>
            <a:r>
              <a:rPr sz="1600" dirty="0" err="1">
                <a:solidFill>
                  <a:srgbClr val="FFFF66"/>
                </a:solidFill>
              </a:rPr>
              <a:t>готова</a:t>
            </a:r>
            <a:r>
              <a:rPr sz="1600" dirty="0">
                <a:solidFill>
                  <a:srgbClr val="FFFF66"/>
                </a:solidFill>
              </a:rPr>
              <a:t> </a:t>
            </a:r>
            <a:r>
              <a:rPr sz="1600" dirty="0" err="1">
                <a:solidFill>
                  <a:srgbClr val="FFFF66"/>
                </a:solidFill>
              </a:rPr>
              <a:t>солнечная</a:t>
            </a:r>
            <a:r>
              <a:rPr sz="1600" dirty="0">
                <a:solidFill>
                  <a:srgbClr val="FFFF66"/>
                </a:solidFill>
              </a:rPr>
              <a:t> </a:t>
            </a:r>
            <a:r>
              <a:rPr sz="1600" dirty="0" err="1">
                <a:solidFill>
                  <a:srgbClr val="FFFF66"/>
                </a:solidFill>
              </a:rPr>
              <a:t>печь</a:t>
            </a:r>
            <a:r>
              <a:rPr sz="1600" dirty="0">
                <a:solidFill>
                  <a:srgbClr val="FFFF66"/>
                </a:solidFill>
              </a:rPr>
              <a:t> </a:t>
            </a:r>
          </a:p>
        </p:txBody>
      </p:sp>
      <p:sp>
        <p:nvSpPr>
          <p:cNvPr id="227" name="Shape 227"/>
          <p:cNvSpPr/>
          <p:nvPr/>
        </p:nvSpPr>
        <p:spPr>
          <a:xfrm>
            <a:off x="-19050" y="5269205"/>
            <a:ext cx="3959225" cy="1136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900"/>
              </a:spcBef>
              <a:defRPr sz="1600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 dirty="0" err="1">
                <a:solidFill>
                  <a:srgbClr val="FFFF66"/>
                </a:solidFill>
              </a:rPr>
              <a:t>Самым</a:t>
            </a:r>
            <a:r>
              <a:rPr sz="1600" dirty="0">
                <a:solidFill>
                  <a:srgbClr val="FFFF66"/>
                </a:solidFill>
              </a:rPr>
              <a:t> </a:t>
            </a:r>
            <a:r>
              <a:rPr sz="1600" dirty="0" err="1">
                <a:solidFill>
                  <a:srgbClr val="FFFF66"/>
                </a:solidFill>
              </a:rPr>
              <a:t>перспективным</a:t>
            </a:r>
            <a:r>
              <a:rPr sz="1600" dirty="0">
                <a:solidFill>
                  <a:srgbClr val="FFFF66"/>
                </a:solidFill>
              </a:rPr>
              <a:t> </a:t>
            </a:r>
            <a:r>
              <a:rPr sz="1600" dirty="0" err="1">
                <a:solidFill>
                  <a:srgbClr val="FFFF66"/>
                </a:solidFill>
              </a:rPr>
              <a:t>следует</a:t>
            </a:r>
            <a:r>
              <a:rPr sz="1600" dirty="0">
                <a:solidFill>
                  <a:srgbClr val="FFFF66"/>
                </a:solidFill>
              </a:rPr>
              <a:t> </a:t>
            </a:r>
            <a:r>
              <a:rPr sz="1600" dirty="0" err="1">
                <a:solidFill>
                  <a:srgbClr val="FFFF66"/>
                </a:solidFill>
              </a:rPr>
              <a:t>считать</a:t>
            </a:r>
            <a:r>
              <a:rPr sz="1600" dirty="0">
                <a:solidFill>
                  <a:srgbClr val="FFFF66"/>
                </a:solidFill>
              </a:rPr>
              <a:t> </a:t>
            </a:r>
            <a:r>
              <a:rPr sz="1600" dirty="0" err="1">
                <a:solidFill>
                  <a:srgbClr val="FFFF66"/>
                </a:solidFill>
              </a:rPr>
              <a:t>изготовление</a:t>
            </a:r>
            <a:r>
              <a:rPr sz="1600" dirty="0">
                <a:solidFill>
                  <a:srgbClr val="FFFF66"/>
                </a:solidFill>
              </a:rPr>
              <a:t> </a:t>
            </a:r>
            <a:r>
              <a:rPr sz="1600" dirty="0" err="1">
                <a:solidFill>
                  <a:srgbClr val="FFFF66"/>
                </a:solidFill>
              </a:rPr>
              <a:t>данных</a:t>
            </a:r>
            <a:r>
              <a:rPr sz="1600" dirty="0">
                <a:solidFill>
                  <a:srgbClr val="FFFF66"/>
                </a:solidFill>
              </a:rPr>
              <a:t> </a:t>
            </a:r>
            <a:r>
              <a:rPr sz="1600" dirty="0" err="1">
                <a:solidFill>
                  <a:srgbClr val="FFFF66"/>
                </a:solidFill>
              </a:rPr>
              <a:t>концентраторов</a:t>
            </a:r>
            <a:r>
              <a:rPr sz="1600" dirty="0">
                <a:solidFill>
                  <a:srgbClr val="FFFF66"/>
                </a:solidFill>
              </a:rPr>
              <a:t> </a:t>
            </a:r>
            <a:r>
              <a:rPr sz="1600" dirty="0" err="1">
                <a:solidFill>
                  <a:srgbClr val="FFFF66"/>
                </a:solidFill>
              </a:rPr>
              <a:t>из</a:t>
            </a:r>
            <a:r>
              <a:rPr sz="1600" dirty="0">
                <a:solidFill>
                  <a:srgbClr val="FFFF66"/>
                </a:solidFill>
              </a:rPr>
              <a:t> </a:t>
            </a:r>
            <a:r>
              <a:rPr sz="1600" dirty="0" err="1">
                <a:solidFill>
                  <a:srgbClr val="FFFF66"/>
                </a:solidFill>
              </a:rPr>
              <a:t>пленки</a:t>
            </a:r>
            <a:r>
              <a:rPr sz="1600" dirty="0">
                <a:solidFill>
                  <a:srgbClr val="FFFF66"/>
                </a:solidFill>
              </a:rPr>
              <a:t> </a:t>
            </a:r>
            <a:r>
              <a:rPr sz="1600" dirty="0" err="1">
                <a:solidFill>
                  <a:srgbClr val="FFFF66"/>
                </a:solidFill>
              </a:rPr>
              <a:t>полимеров</a:t>
            </a:r>
            <a:r>
              <a:rPr sz="1600" dirty="0">
                <a:solidFill>
                  <a:srgbClr val="FFFF66"/>
                </a:solidFill>
              </a:rPr>
              <a:t>, </a:t>
            </a:r>
            <a:r>
              <a:rPr sz="1600" dirty="0" err="1">
                <a:solidFill>
                  <a:srgbClr val="FFFF66"/>
                </a:solidFill>
              </a:rPr>
              <a:t>на</a:t>
            </a:r>
            <a:r>
              <a:rPr sz="1600" dirty="0">
                <a:solidFill>
                  <a:srgbClr val="FFFF66"/>
                </a:solidFill>
              </a:rPr>
              <a:t> </a:t>
            </a:r>
            <a:r>
              <a:rPr sz="1600" dirty="0" err="1">
                <a:solidFill>
                  <a:srgbClr val="FFFF66"/>
                </a:solidFill>
              </a:rPr>
              <a:t>которые</a:t>
            </a:r>
            <a:r>
              <a:rPr sz="1600" dirty="0">
                <a:solidFill>
                  <a:srgbClr val="FFFF66"/>
                </a:solidFill>
              </a:rPr>
              <a:t> </a:t>
            </a:r>
            <a:r>
              <a:rPr sz="1600" dirty="0" err="1">
                <a:solidFill>
                  <a:srgbClr val="FFFF66"/>
                </a:solidFill>
              </a:rPr>
              <a:t>напыляют</a:t>
            </a:r>
            <a:r>
              <a:rPr sz="1600" dirty="0">
                <a:solidFill>
                  <a:srgbClr val="FFFF66"/>
                </a:solidFill>
              </a:rPr>
              <a:t> </a:t>
            </a:r>
            <a:r>
              <a:rPr sz="1600" dirty="0" err="1">
                <a:solidFill>
                  <a:srgbClr val="FFFF66"/>
                </a:solidFill>
              </a:rPr>
              <a:t>металлические</a:t>
            </a:r>
            <a:r>
              <a:rPr sz="1600" dirty="0">
                <a:solidFill>
                  <a:srgbClr val="FFFF66"/>
                </a:solidFill>
              </a:rPr>
              <a:t> </a:t>
            </a:r>
            <a:r>
              <a:rPr sz="1600" dirty="0" err="1">
                <a:solidFill>
                  <a:srgbClr val="FFFF66"/>
                </a:solidFill>
              </a:rPr>
              <a:t>покрытия</a:t>
            </a:r>
            <a:r>
              <a:rPr sz="1600" dirty="0">
                <a:solidFill>
                  <a:srgbClr val="FFFF66"/>
                </a:solidFill>
              </a:rPr>
              <a:t> с </a:t>
            </a:r>
            <a:r>
              <a:rPr sz="1600" dirty="0" err="1">
                <a:solidFill>
                  <a:srgbClr val="FFFF66"/>
                </a:solidFill>
              </a:rPr>
              <a:t>эффектом</a:t>
            </a:r>
            <a:r>
              <a:rPr sz="1600" dirty="0">
                <a:solidFill>
                  <a:srgbClr val="FFFF66"/>
                </a:solidFill>
              </a:rPr>
              <a:t> </a:t>
            </a:r>
            <a:r>
              <a:rPr sz="1600" dirty="0" err="1">
                <a:solidFill>
                  <a:srgbClr val="FFFF66"/>
                </a:solidFill>
              </a:rPr>
              <a:t>зеркала</a:t>
            </a:r>
            <a:r>
              <a:rPr sz="1600" dirty="0">
                <a:solidFill>
                  <a:srgbClr val="FFFF66"/>
                </a:solidFill>
              </a:rPr>
              <a:t>.  </a:t>
            </a:r>
            <a:r>
              <a:rPr sz="1600" dirty="0" err="1">
                <a:solidFill>
                  <a:srgbClr val="FFFF66"/>
                </a:solidFill>
              </a:rPr>
              <a:t>Легкие</a:t>
            </a:r>
            <a:r>
              <a:rPr sz="1600" dirty="0">
                <a:solidFill>
                  <a:srgbClr val="FFFF66"/>
                </a:solidFill>
              </a:rPr>
              <a:t>, </a:t>
            </a:r>
            <a:r>
              <a:rPr sz="1600" dirty="0" err="1">
                <a:solidFill>
                  <a:srgbClr val="FFFF66"/>
                </a:solidFill>
              </a:rPr>
              <a:t>мобильные</a:t>
            </a:r>
            <a:r>
              <a:rPr sz="1600" dirty="0">
                <a:solidFill>
                  <a:srgbClr val="FFFF66"/>
                </a:solidFill>
              </a:rPr>
              <a:t> и </a:t>
            </a:r>
            <a:r>
              <a:rPr sz="1600" dirty="0" err="1">
                <a:solidFill>
                  <a:srgbClr val="FFFF66"/>
                </a:solidFill>
              </a:rPr>
              <a:t>дешевые</a:t>
            </a:r>
            <a:r>
              <a:rPr sz="1600" dirty="0">
                <a:solidFill>
                  <a:srgbClr val="FFFF66"/>
                </a:solidFill>
              </a:rPr>
              <a:t>. </a:t>
            </a:r>
          </a:p>
        </p:txBody>
      </p:sp>
      <p:sp>
        <p:nvSpPr>
          <p:cNvPr id="228" name="Shape 228"/>
          <p:cNvSpPr/>
          <p:nvPr/>
        </p:nvSpPr>
        <p:spPr>
          <a:xfrm>
            <a:off x="4067173" y="3141657"/>
            <a:ext cx="2881323" cy="2279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900"/>
              </a:spcBef>
              <a:defRPr sz="1600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 dirty="0" err="1">
                <a:solidFill>
                  <a:srgbClr val="FFFF66"/>
                </a:solidFill>
              </a:rPr>
              <a:t>Солнечный</a:t>
            </a:r>
            <a:r>
              <a:rPr sz="1600" dirty="0">
                <a:solidFill>
                  <a:srgbClr val="FFFF66"/>
                </a:solidFill>
              </a:rPr>
              <a:t> </a:t>
            </a:r>
            <a:r>
              <a:rPr sz="1600" dirty="0" err="1">
                <a:solidFill>
                  <a:srgbClr val="FFFF66"/>
                </a:solidFill>
              </a:rPr>
              <a:t>чайник</a:t>
            </a:r>
            <a:r>
              <a:rPr sz="1600" dirty="0">
                <a:solidFill>
                  <a:srgbClr val="FFFF66"/>
                </a:solidFill>
              </a:rPr>
              <a:t>. </a:t>
            </a:r>
            <a:r>
              <a:rPr sz="1600" dirty="0" err="1">
                <a:solidFill>
                  <a:srgbClr val="FFFF66"/>
                </a:solidFill>
              </a:rPr>
              <a:t>Основная</a:t>
            </a:r>
            <a:r>
              <a:rPr sz="1600" dirty="0">
                <a:solidFill>
                  <a:srgbClr val="FFFF66"/>
                </a:solidFill>
              </a:rPr>
              <a:t> </a:t>
            </a:r>
            <a:r>
              <a:rPr sz="1600" dirty="0" err="1">
                <a:solidFill>
                  <a:srgbClr val="FFFF66"/>
                </a:solidFill>
              </a:rPr>
              <a:t>деталь</a:t>
            </a:r>
            <a:r>
              <a:rPr sz="1600" dirty="0">
                <a:solidFill>
                  <a:srgbClr val="FFFF66"/>
                </a:solidFill>
              </a:rPr>
              <a:t> </a:t>
            </a:r>
            <a:r>
              <a:rPr sz="1600" dirty="0" err="1">
                <a:solidFill>
                  <a:srgbClr val="FFFF66"/>
                </a:solidFill>
              </a:rPr>
              <a:t>чайника</a:t>
            </a:r>
            <a:r>
              <a:rPr sz="1600" dirty="0">
                <a:solidFill>
                  <a:srgbClr val="FFFF66"/>
                </a:solidFill>
              </a:rPr>
              <a:t> – </a:t>
            </a:r>
            <a:r>
              <a:rPr sz="1600" dirty="0" err="1">
                <a:solidFill>
                  <a:srgbClr val="FFFF66"/>
                </a:solidFill>
              </a:rPr>
              <a:t>так</a:t>
            </a:r>
            <a:r>
              <a:rPr sz="1600" dirty="0">
                <a:solidFill>
                  <a:srgbClr val="FFFF66"/>
                </a:solidFill>
              </a:rPr>
              <a:t> </a:t>
            </a:r>
            <a:r>
              <a:rPr sz="1600" dirty="0" err="1">
                <a:solidFill>
                  <a:srgbClr val="FFFF66"/>
                </a:solidFill>
              </a:rPr>
              <a:t>называемая</a:t>
            </a:r>
            <a:r>
              <a:rPr sz="1600" dirty="0">
                <a:solidFill>
                  <a:srgbClr val="FFFF66"/>
                </a:solidFill>
              </a:rPr>
              <a:t> </a:t>
            </a:r>
            <a:r>
              <a:rPr sz="1600" dirty="0" err="1">
                <a:solidFill>
                  <a:srgbClr val="FFFF66"/>
                </a:solidFill>
              </a:rPr>
              <a:t>вакуумная</a:t>
            </a:r>
            <a:r>
              <a:rPr sz="1600" dirty="0">
                <a:solidFill>
                  <a:srgbClr val="FFFF66"/>
                </a:solidFill>
              </a:rPr>
              <a:t> </a:t>
            </a:r>
            <a:r>
              <a:rPr sz="1600" dirty="0" err="1">
                <a:solidFill>
                  <a:srgbClr val="FFFF66"/>
                </a:solidFill>
              </a:rPr>
              <a:t>трубка</a:t>
            </a:r>
            <a:r>
              <a:rPr sz="1600" dirty="0">
                <a:solidFill>
                  <a:srgbClr val="FFFF66"/>
                </a:solidFill>
              </a:rPr>
              <a:t>. </a:t>
            </a:r>
            <a:r>
              <a:rPr sz="1600" dirty="0" err="1">
                <a:solidFill>
                  <a:srgbClr val="FFFF66"/>
                </a:solidFill>
              </a:rPr>
              <a:t>Ее</a:t>
            </a:r>
            <a:r>
              <a:rPr sz="1600" dirty="0">
                <a:solidFill>
                  <a:srgbClr val="FFFF66"/>
                </a:solidFill>
              </a:rPr>
              <a:t> </a:t>
            </a:r>
            <a:r>
              <a:rPr sz="1600" dirty="0" err="1">
                <a:solidFill>
                  <a:srgbClr val="FFFF66"/>
                </a:solidFill>
              </a:rPr>
              <a:t>конструкция</a:t>
            </a:r>
            <a:r>
              <a:rPr sz="1600" dirty="0">
                <a:solidFill>
                  <a:srgbClr val="FFFF66"/>
                </a:solidFill>
              </a:rPr>
              <a:t> </a:t>
            </a:r>
            <a:r>
              <a:rPr sz="1600" dirty="0" err="1">
                <a:solidFill>
                  <a:srgbClr val="FFFF66"/>
                </a:solidFill>
              </a:rPr>
              <a:t>напоминает</a:t>
            </a:r>
            <a:r>
              <a:rPr sz="1600" dirty="0">
                <a:solidFill>
                  <a:srgbClr val="FFFF66"/>
                </a:solidFill>
              </a:rPr>
              <a:t> </a:t>
            </a:r>
            <a:r>
              <a:rPr sz="1600" dirty="0" err="1">
                <a:solidFill>
                  <a:srgbClr val="FFFF66"/>
                </a:solidFill>
              </a:rPr>
              <a:t>колбу</a:t>
            </a:r>
            <a:r>
              <a:rPr sz="1600" dirty="0">
                <a:solidFill>
                  <a:srgbClr val="FFFF66"/>
                </a:solidFill>
              </a:rPr>
              <a:t> </a:t>
            </a:r>
            <a:r>
              <a:rPr sz="1600" dirty="0" err="1">
                <a:solidFill>
                  <a:srgbClr val="FFFF66"/>
                </a:solidFill>
              </a:rPr>
              <a:t>стеклянного</a:t>
            </a:r>
            <a:r>
              <a:rPr sz="1600" dirty="0">
                <a:solidFill>
                  <a:srgbClr val="FFFF66"/>
                </a:solidFill>
              </a:rPr>
              <a:t> </a:t>
            </a:r>
            <a:r>
              <a:rPr sz="1600" dirty="0" err="1">
                <a:solidFill>
                  <a:srgbClr val="FFFF66"/>
                </a:solidFill>
              </a:rPr>
              <a:t>термоса</a:t>
            </a:r>
            <a:r>
              <a:rPr sz="1600" dirty="0">
                <a:solidFill>
                  <a:srgbClr val="FFFF66"/>
                </a:solidFill>
              </a:rPr>
              <a:t>, </a:t>
            </a:r>
            <a:r>
              <a:rPr sz="1600" dirty="0" err="1">
                <a:solidFill>
                  <a:srgbClr val="FFFF66"/>
                </a:solidFill>
              </a:rPr>
              <a:t>т.е</a:t>
            </a:r>
            <a:r>
              <a:rPr sz="1600" dirty="0">
                <a:solidFill>
                  <a:srgbClr val="FFFF66"/>
                </a:solidFill>
              </a:rPr>
              <a:t>. </a:t>
            </a:r>
            <a:r>
              <a:rPr sz="1600" dirty="0" err="1">
                <a:solidFill>
                  <a:srgbClr val="FFFF66"/>
                </a:solidFill>
              </a:rPr>
              <a:t>состоит</a:t>
            </a:r>
            <a:r>
              <a:rPr sz="1600" dirty="0">
                <a:solidFill>
                  <a:srgbClr val="FFFF66"/>
                </a:solidFill>
              </a:rPr>
              <a:t> </a:t>
            </a:r>
            <a:r>
              <a:rPr sz="1600" dirty="0" err="1">
                <a:solidFill>
                  <a:srgbClr val="FFFF66"/>
                </a:solidFill>
              </a:rPr>
              <a:t>из</a:t>
            </a:r>
            <a:r>
              <a:rPr sz="1600" dirty="0">
                <a:solidFill>
                  <a:srgbClr val="FFFF66"/>
                </a:solidFill>
              </a:rPr>
              <a:t> </a:t>
            </a:r>
            <a:r>
              <a:rPr sz="1600" dirty="0" err="1">
                <a:solidFill>
                  <a:srgbClr val="FFFF66"/>
                </a:solidFill>
              </a:rPr>
              <a:t>двух</a:t>
            </a:r>
            <a:r>
              <a:rPr sz="1600" dirty="0">
                <a:solidFill>
                  <a:srgbClr val="FFFF66"/>
                </a:solidFill>
              </a:rPr>
              <a:t> </a:t>
            </a:r>
            <a:r>
              <a:rPr sz="1600" dirty="0" err="1">
                <a:solidFill>
                  <a:srgbClr val="FFFF66"/>
                </a:solidFill>
              </a:rPr>
              <a:t>слоев</a:t>
            </a:r>
            <a:r>
              <a:rPr sz="1600" dirty="0">
                <a:solidFill>
                  <a:srgbClr val="FFFF66"/>
                </a:solidFill>
              </a:rPr>
              <a:t>, </a:t>
            </a:r>
            <a:r>
              <a:rPr sz="1600" dirty="0" err="1">
                <a:solidFill>
                  <a:srgbClr val="FFFF66"/>
                </a:solidFill>
              </a:rPr>
              <a:t>или</a:t>
            </a:r>
            <a:r>
              <a:rPr sz="1600" dirty="0">
                <a:solidFill>
                  <a:srgbClr val="FFFF66"/>
                </a:solidFill>
              </a:rPr>
              <a:t> </a:t>
            </a:r>
            <a:r>
              <a:rPr sz="1600" dirty="0" err="1">
                <a:solidFill>
                  <a:srgbClr val="FFFF66"/>
                </a:solidFill>
              </a:rPr>
              <a:t>из</a:t>
            </a:r>
            <a:r>
              <a:rPr sz="1600" dirty="0">
                <a:solidFill>
                  <a:srgbClr val="FFFF66"/>
                </a:solidFill>
              </a:rPr>
              <a:t> </a:t>
            </a:r>
            <a:r>
              <a:rPr sz="1600" dirty="0" err="1">
                <a:solidFill>
                  <a:srgbClr val="FFFF66"/>
                </a:solidFill>
              </a:rPr>
              <a:t>двух</a:t>
            </a:r>
            <a:r>
              <a:rPr sz="1600" dirty="0">
                <a:solidFill>
                  <a:srgbClr val="FFFF66"/>
                </a:solidFill>
              </a:rPr>
              <a:t> </a:t>
            </a:r>
            <a:r>
              <a:rPr sz="1600" dirty="0" err="1">
                <a:solidFill>
                  <a:srgbClr val="FFFF66"/>
                </a:solidFill>
              </a:rPr>
              <a:t>стеклянных</a:t>
            </a:r>
            <a:r>
              <a:rPr sz="1600" dirty="0">
                <a:solidFill>
                  <a:srgbClr val="FFFF66"/>
                </a:solidFill>
              </a:rPr>
              <a:t> </a:t>
            </a:r>
            <a:r>
              <a:rPr sz="1600" dirty="0" err="1">
                <a:solidFill>
                  <a:srgbClr val="FFFF66"/>
                </a:solidFill>
              </a:rPr>
              <a:t>трубок</a:t>
            </a:r>
            <a:r>
              <a:rPr sz="1600" dirty="0">
                <a:solidFill>
                  <a:srgbClr val="FFFF66"/>
                </a:solidFill>
              </a:rPr>
              <a:t> </a:t>
            </a:r>
            <a:r>
              <a:rPr sz="1600" dirty="0" err="1">
                <a:solidFill>
                  <a:srgbClr val="FFFF66"/>
                </a:solidFill>
              </a:rPr>
              <a:t>разного</a:t>
            </a:r>
            <a:r>
              <a:rPr sz="1600" dirty="0">
                <a:solidFill>
                  <a:srgbClr val="FFFF66"/>
                </a:solidFill>
              </a:rPr>
              <a:t> </a:t>
            </a:r>
            <a:r>
              <a:rPr sz="1600" dirty="0" err="1">
                <a:solidFill>
                  <a:srgbClr val="FFFF66"/>
                </a:solidFill>
              </a:rPr>
              <a:t>диаметра</a:t>
            </a:r>
            <a:r>
              <a:rPr sz="1600" dirty="0">
                <a:solidFill>
                  <a:srgbClr val="FFFF66"/>
                </a:solidFill>
              </a:rPr>
              <a:t> </a:t>
            </a:r>
            <a:r>
              <a:rPr sz="1600" dirty="0" err="1">
                <a:solidFill>
                  <a:srgbClr val="FFFF66"/>
                </a:solidFill>
              </a:rPr>
              <a:t>вложенных</a:t>
            </a:r>
            <a:r>
              <a:rPr sz="1600" dirty="0">
                <a:solidFill>
                  <a:srgbClr val="FFFF66"/>
                </a:solidFill>
              </a:rPr>
              <a:t> </a:t>
            </a:r>
            <a:r>
              <a:rPr sz="1600" dirty="0" err="1">
                <a:solidFill>
                  <a:srgbClr val="FFFF66"/>
                </a:solidFill>
              </a:rPr>
              <a:t>одна</a:t>
            </a:r>
            <a:r>
              <a:rPr sz="1600" dirty="0">
                <a:solidFill>
                  <a:srgbClr val="FFFF66"/>
                </a:solidFill>
              </a:rPr>
              <a:t> в </a:t>
            </a:r>
            <a:r>
              <a:rPr sz="1600" dirty="0" err="1">
                <a:solidFill>
                  <a:srgbClr val="FFFF66"/>
                </a:solidFill>
              </a:rPr>
              <a:t>другую</a:t>
            </a:r>
            <a:r>
              <a:rPr sz="1600" dirty="0">
                <a:solidFill>
                  <a:srgbClr val="FFFF66"/>
                </a:solidFill>
              </a:rPr>
              <a:t>. </a:t>
            </a:r>
          </a:p>
        </p:txBody>
      </p:sp>
      <p:sp>
        <p:nvSpPr>
          <p:cNvPr id="229" name="Shape 229"/>
          <p:cNvSpPr/>
          <p:nvPr/>
        </p:nvSpPr>
        <p:spPr>
          <a:xfrm>
            <a:off x="4140200" y="5589587"/>
            <a:ext cx="5003800" cy="907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900"/>
              </a:spcBef>
              <a:defRPr sz="1600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66"/>
                </a:solidFill>
              </a:rPr>
              <a:t>По расчетам изобретателя  Бентама в мире для чая  расходуется 2,33 млн. кВт/час энергии ежесуточно, что эквивалентно выбросам в атмосферу 1056 тонн СО2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457200" y="108457"/>
            <a:ext cx="8229600" cy="1143001"/>
          </a:xfrm>
          <a:prstGeom prst="rect">
            <a:avLst/>
          </a:prstGeom>
        </p:spPr>
        <p:txBody>
          <a:bodyPr/>
          <a:lstStyle>
            <a:lvl1pPr defTabSz="402336">
              <a:defRPr sz="3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 dirty="0" err="1">
                <a:solidFill>
                  <a:srgbClr val="800000"/>
                </a:solidFill>
              </a:rPr>
              <a:t>Содержание</a:t>
            </a:r>
            <a:r>
              <a:rPr sz="3400" dirty="0">
                <a:solidFill>
                  <a:srgbClr val="800000"/>
                </a:solidFill>
              </a:rPr>
              <a:t> </a:t>
            </a:r>
            <a:r>
              <a:rPr sz="3400" dirty="0" err="1">
                <a:solidFill>
                  <a:srgbClr val="800000"/>
                </a:solidFill>
              </a:rPr>
              <a:t>презентации</a:t>
            </a:r>
            <a:endParaRPr sz="3400" dirty="0">
              <a:solidFill>
                <a:srgbClr val="800000"/>
              </a:solidFill>
            </a:endParaRP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xfrm>
            <a:off x="189913" y="1600200"/>
            <a:ext cx="8602395" cy="5047104"/>
          </a:xfrm>
          <a:prstGeom prst="rect">
            <a:avLst/>
          </a:prstGeom>
        </p:spPr>
        <p:txBody>
          <a:bodyPr/>
          <a:lstStyle/>
          <a:p>
            <a:pPr marL="340889" lvl="0" indent="-340889" defTabSz="420943">
              <a:lnSpc>
                <a:spcPct val="88000"/>
              </a:lnSpc>
              <a:spcBef>
                <a:spcPts val="800"/>
              </a:spcBef>
              <a:buFont typeface="Times Roman"/>
              <a:defRPr sz="1800"/>
            </a:pPr>
            <a:r>
              <a:rPr sz="3400" dirty="0">
                <a:solidFill>
                  <a:srgbClr val="222275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3400" dirty="0" err="1">
                <a:solidFill>
                  <a:srgbClr val="222275"/>
                </a:solidFill>
                <a:latin typeface="Times Roman"/>
                <a:ea typeface="Times Roman"/>
                <a:cs typeface="Times Roman"/>
                <a:sym typeface="Times Roman"/>
              </a:rPr>
              <a:t>Общие</a:t>
            </a:r>
            <a:r>
              <a:rPr sz="3400" dirty="0">
                <a:solidFill>
                  <a:srgbClr val="222275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3400" dirty="0" err="1">
                <a:solidFill>
                  <a:srgbClr val="222275"/>
                </a:solidFill>
                <a:latin typeface="Times Roman"/>
                <a:ea typeface="Times Roman"/>
                <a:cs typeface="Times Roman"/>
                <a:sym typeface="Times Roman"/>
              </a:rPr>
              <a:t>тенденции</a:t>
            </a:r>
            <a:r>
              <a:rPr sz="3400" dirty="0">
                <a:solidFill>
                  <a:srgbClr val="222275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3400" dirty="0" err="1">
                <a:solidFill>
                  <a:srgbClr val="222275"/>
                </a:solidFill>
                <a:latin typeface="Times Roman"/>
                <a:ea typeface="Times Roman"/>
                <a:cs typeface="Times Roman"/>
                <a:sym typeface="Times Roman"/>
              </a:rPr>
              <a:t>развития</a:t>
            </a:r>
            <a:r>
              <a:rPr sz="3400" dirty="0">
                <a:solidFill>
                  <a:srgbClr val="222275"/>
                </a:solidFill>
                <a:latin typeface="Times Roman"/>
                <a:ea typeface="Times Roman"/>
                <a:cs typeface="Times Roman"/>
                <a:sym typeface="Times Roman"/>
              </a:rPr>
              <a:t> и </a:t>
            </a:r>
            <a:r>
              <a:rPr sz="3400" dirty="0" err="1">
                <a:solidFill>
                  <a:srgbClr val="222275"/>
                </a:solidFill>
                <a:latin typeface="Times Roman"/>
                <a:ea typeface="Times Roman"/>
                <a:cs typeface="Times Roman"/>
                <a:sym typeface="Times Roman"/>
              </a:rPr>
              <a:t>текущая</a:t>
            </a:r>
            <a:r>
              <a:rPr sz="3400" dirty="0">
                <a:solidFill>
                  <a:srgbClr val="222275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3400" dirty="0" err="1">
                <a:solidFill>
                  <a:srgbClr val="222275"/>
                </a:solidFill>
                <a:latin typeface="Times Roman"/>
                <a:ea typeface="Times Roman"/>
                <a:cs typeface="Times Roman"/>
                <a:sym typeface="Times Roman"/>
              </a:rPr>
              <a:t>ситуация</a:t>
            </a:r>
            <a:endParaRPr sz="3400" dirty="0">
              <a:solidFill>
                <a:srgbClr val="222275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marL="340889" lvl="0" indent="-340889" defTabSz="420943">
              <a:lnSpc>
                <a:spcPct val="88000"/>
              </a:lnSpc>
              <a:spcBef>
                <a:spcPts val="800"/>
              </a:spcBef>
              <a:buFont typeface="Times Roman"/>
              <a:defRPr sz="1800"/>
            </a:pPr>
            <a:r>
              <a:rPr sz="3400" dirty="0">
                <a:solidFill>
                  <a:srgbClr val="222275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3400" dirty="0" err="1">
                <a:solidFill>
                  <a:srgbClr val="222275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Рекомендации</a:t>
            </a:r>
            <a:r>
              <a:rPr sz="3400" dirty="0">
                <a:solidFill>
                  <a:srgbClr val="222275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3400" dirty="0" err="1">
                <a:solidFill>
                  <a:srgbClr val="222275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по</a:t>
            </a:r>
            <a:r>
              <a:rPr sz="3400" dirty="0">
                <a:solidFill>
                  <a:srgbClr val="222275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3400" dirty="0" err="1">
                <a:solidFill>
                  <a:srgbClr val="222275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развитию</a:t>
            </a:r>
            <a:r>
              <a:rPr sz="3400" dirty="0">
                <a:solidFill>
                  <a:srgbClr val="222275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ВИЭ и ЭЭ в ЦА:</a:t>
            </a:r>
          </a:p>
          <a:p>
            <a:pPr marL="1441160" lvl="0" indent="-1178764" defTabSz="443483">
              <a:spcBef>
                <a:spcPts val="0"/>
              </a:spcBef>
              <a:buFont typeface="Times Roman"/>
              <a:tabLst>
                <a:tab pos="431800" algn="l"/>
                <a:tab pos="863600" algn="l"/>
                <a:tab pos="1308100" algn="l"/>
                <a:tab pos="1739900" algn="l"/>
                <a:tab pos="2171700" algn="l"/>
                <a:tab pos="2616200" algn="l"/>
                <a:tab pos="3048000" algn="l"/>
                <a:tab pos="3479800" algn="l"/>
                <a:tab pos="3924300" algn="l"/>
                <a:tab pos="4356100" algn="l"/>
                <a:tab pos="4787900" algn="l"/>
                <a:tab pos="5232400" algn="l"/>
                <a:tab pos="5245100" algn="l"/>
              </a:tabLst>
              <a:defRPr sz="1800"/>
            </a:pPr>
            <a:r>
              <a:rPr sz="3400" dirty="0" err="1">
                <a:solidFill>
                  <a:srgbClr val="222275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при</a:t>
            </a:r>
            <a:r>
              <a:rPr sz="3400" dirty="0">
                <a:solidFill>
                  <a:srgbClr val="222275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3400" dirty="0" err="1">
                <a:solidFill>
                  <a:srgbClr val="222275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существующем</a:t>
            </a:r>
            <a:r>
              <a:rPr sz="3400" dirty="0">
                <a:solidFill>
                  <a:srgbClr val="222275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3400" dirty="0" err="1">
                <a:solidFill>
                  <a:srgbClr val="222275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статусе</a:t>
            </a:r>
            <a:r>
              <a:rPr sz="3400" dirty="0">
                <a:solidFill>
                  <a:srgbClr val="222275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МКУР</a:t>
            </a:r>
          </a:p>
          <a:p>
            <a:pPr marL="1441160" lvl="0" indent="-1178764" defTabSz="443483">
              <a:spcBef>
                <a:spcPts val="0"/>
              </a:spcBef>
              <a:buFont typeface="Times Roman"/>
              <a:tabLst>
                <a:tab pos="431800" algn="l"/>
                <a:tab pos="863600" algn="l"/>
                <a:tab pos="1308100" algn="l"/>
                <a:tab pos="1739900" algn="l"/>
                <a:tab pos="2171700" algn="l"/>
                <a:tab pos="2616200" algn="l"/>
                <a:tab pos="3048000" algn="l"/>
                <a:tab pos="3479800" algn="l"/>
                <a:tab pos="3924300" algn="l"/>
                <a:tab pos="4356100" algn="l"/>
                <a:tab pos="4787900" algn="l"/>
                <a:tab pos="5232400" algn="l"/>
                <a:tab pos="5245100" algn="l"/>
              </a:tabLst>
              <a:defRPr sz="1800"/>
            </a:pPr>
            <a:r>
              <a:rPr sz="3400" dirty="0" err="1">
                <a:solidFill>
                  <a:srgbClr val="222275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при</a:t>
            </a:r>
            <a:r>
              <a:rPr sz="3400" dirty="0">
                <a:solidFill>
                  <a:srgbClr val="222275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3400" dirty="0" err="1">
                <a:solidFill>
                  <a:srgbClr val="222275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реформировании</a:t>
            </a:r>
            <a:r>
              <a:rPr sz="3400" dirty="0">
                <a:solidFill>
                  <a:srgbClr val="222275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3400" dirty="0" err="1">
                <a:solidFill>
                  <a:srgbClr val="222275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системы</a:t>
            </a:r>
            <a:r>
              <a:rPr sz="3400" dirty="0">
                <a:solidFill>
                  <a:srgbClr val="222275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МКУР</a:t>
            </a:r>
          </a:p>
          <a:p>
            <a:pPr marL="1441160" lvl="0" indent="-1178764" defTabSz="443483">
              <a:spcBef>
                <a:spcPts val="0"/>
              </a:spcBef>
              <a:buFont typeface="Times Roman"/>
              <a:tabLst>
                <a:tab pos="431800" algn="l"/>
                <a:tab pos="863600" algn="l"/>
                <a:tab pos="1308100" algn="l"/>
                <a:tab pos="1739900" algn="l"/>
                <a:tab pos="2171700" algn="l"/>
                <a:tab pos="2616200" algn="l"/>
                <a:tab pos="3048000" algn="l"/>
                <a:tab pos="3479800" algn="l"/>
                <a:tab pos="3924300" algn="l"/>
                <a:tab pos="4356100" algn="l"/>
                <a:tab pos="4787900" algn="l"/>
                <a:tab pos="5232400" algn="l"/>
                <a:tab pos="5245100" algn="l"/>
              </a:tabLst>
              <a:defRPr sz="1800"/>
            </a:pPr>
            <a:r>
              <a:rPr sz="3400" dirty="0" err="1">
                <a:solidFill>
                  <a:srgbClr val="222275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при</a:t>
            </a:r>
            <a:r>
              <a:rPr sz="3400" dirty="0">
                <a:solidFill>
                  <a:srgbClr val="222275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3400" dirty="0" err="1">
                <a:solidFill>
                  <a:srgbClr val="222275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реформировании</a:t>
            </a:r>
            <a:r>
              <a:rPr sz="3400" dirty="0">
                <a:solidFill>
                  <a:srgbClr val="222275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3400" dirty="0" err="1">
                <a:solidFill>
                  <a:srgbClr val="222275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общей</a:t>
            </a:r>
            <a:r>
              <a:rPr sz="3400" dirty="0">
                <a:solidFill>
                  <a:srgbClr val="222275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3400" dirty="0" err="1">
                <a:solidFill>
                  <a:srgbClr val="222275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системы</a:t>
            </a:r>
            <a:r>
              <a:rPr sz="3400" dirty="0">
                <a:solidFill>
                  <a:srgbClr val="222275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3400" dirty="0" err="1">
                <a:solidFill>
                  <a:srgbClr val="222275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управления</a:t>
            </a:r>
            <a:r>
              <a:rPr sz="3400" dirty="0">
                <a:solidFill>
                  <a:srgbClr val="222275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lang="ru-RU" sz="3400" dirty="0" smtClean="0">
                <a:solidFill>
                  <a:srgbClr val="222275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ООС </a:t>
            </a:r>
            <a:r>
              <a:rPr sz="3400" dirty="0" smtClean="0">
                <a:solidFill>
                  <a:srgbClr val="222275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в </a:t>
            </a:r>
            <a:r>
              <a:rPr sz="3400" dirty="0">
                <a:solidFill>
                  <a:srgbClr val="222275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ЦА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/>
          </p:cNvSpPr>
          <p:nvPr>
            <p:ph type="title" idx="4294967295"/>
          </p:nvPr>
        </p:nvSpPr>
        <p:spPr>
          <a:xfrm>
            <a:off x="457200" y="244475"/>
            <a:ext cx="4329113" cy="541338"/>
          </a:xfrm>
          <a:prstGeom prst="rect">
            <a:avLst/>
          </a:prstGeom>
        </p:spPr>
        <p:txBody>
          <a:bodyPr lIns="0" tIns="0" rIns="0" bIns="0"/>
          <a:lstStyle>
            <a:lvl1pPr algn="l" defTabSz="813816">
              <a:defRPr sz="2400" b="1">
                <a:solidFill>
                  <a:srgbClr val="FFF010"/>
                </a:solidFill>
                <a:effectLst>
                  <a:outerShdw blurRad="12700" dist="22606" dir="2700000" rotWithShape="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2400" b="1">
                <a:solidFill>
                  <a:srgbClr val="FFF010"/>
                </a:solidFill>
                <a:effectLst>
                  <a:outerShdw blurRad="12700" dist="22606" dir="2700000" rotWithShape="0">
                    <a:srgbClr val="000000"/>
                  </a:outerShdw>
                </a:effectLst>
              </a:rPr>
              <a:t>Вихревая миниГЭС</a:t>
            </a:r>
          </a:p>
        </p:txBody>
      </p:sp>
      <p:pic>
        <p:nvPicPr>
          <p:cNvPr id="232" name="image17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11187" y="836612"/>
            <a:ext cx="3384552" cy="1585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age12.jpeg" descr="mini-ges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932362" y="188912"/>
            <a:ext cx="3887788" cy="2284416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Shape 234"/>
          <p:cNvSpPr/>
          <p:nvPr/>
        </p:nvSpPr>
        <p:spPr>
          <a:xfrm>
            <a:off x="179387" y="2796531"/>
            <a:ext cx="8712201" cy="1022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spcBef>
                <a:spcPts val="900"/>
              </a:spcBef>
            </a:pPr>
            <a:r>
              <a:rPr sz="1600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МиниГЭС начинает работать с высоты 0,7 м.  Скорость вращения турбины довольно низка (25 об/мин.), лопасти не представляют опасности для рыб</a:t>
            </a:r>
            <a:endParaRPr sz="1600">
              <a:solidFill>
                <a:srgbClr val="FFFF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900"/>
              </a:spcBef>
            </a:pPr>
            <a:r>
              <a:rPr sz="1600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Устройство турбины не требует применения защитной сетки – мелкие обломки могут пройти сквозь лопастные проемы. </a:t>
            </a:r>
          </a:p>
        </p:txBody>
      </p:sp>
      <p:sp>
        <p:nvSpPr>
          <p:cNvPr id="235" name="Shape 235"/>
          <p:cNvSpPr/>
          <p:nvPr/>
        </p:nvSpPr>
        <p:spPr>
          <a:xfrm>
            <a:off x="215105" y="4284167"/>
            <a:ext cx="8713790" cy="2007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spcBef>
                <a:spcPts val="900"/>
              </a:spcBef>
            </a:pPr>
            <a:r>
              <a:rPr sz="1600">
                <a:solidFill>
                  <a:srgbClr val="FFEA00"/>
                </a:solidFill>
                <a:latin typeface="Arial"/>
                <a:ea typeface="Arial"/>
                <a:cs typeface="Arial"/>
                <a:sym typeface="Arial"/>
              </a:rPr>
              <a:t>За первый год непрерывной работы вихревой ГЭС  она выработала свыше 50 МВт·ч электричества при рабочем перепаде высот воды примерно в 1,3 м, диаметре водоворота  5,5 м и скорости потока 1 м3/с.  </a:t>
            </a:r>
          </a:p>
          <a:p>
            <a:pPr lvl="0">
              <a:spcBef>
                <a:spcPts val="900"/>
              </a:spcBef>
            </a:pPr>
            <a:r>
              <a:rPr sz="2800">
                <a:latin typeface="Arial Bold"/>
                <a:ea typeface="Arial Bold"/>
                <a:cs typeface="Arial Bold"/>
                <a:sym typeface="Arial Bold"/>
              </a:rPr>
              <a:t>Средняя электрическая мощность этой мини ГЭС составляет 8 кВт, что достаточно для питания 10  средних домохозяйств!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roup 337"/>
          <p:cNvGrpSpPr/>
          <p:nvPr/>
        </p:nvGrpSpPr>
        <p:grpSpPr>
          <a:xfrm>
            <a:off x="-18" y="1641466"/>
            <a:ext cx="9144033" cy="4602513"/>
            <a:chOff x="0" y="0"/>
            <a:chExt cx="9144032" cy="4602512"/>
          </a:xfrm>
        </p:grpSpPr>
        <p:grpSp>
          <p:nvGrpSpPr>
            <p:cNvPr id="249" name="Group 249"/>
            <p:cNvGrpSpPr/>
            <p:nvPr/>
          </p:nvGrpSpPr>
          <p:grpSpPr>
            <a:xfrm>
              <a:off x="7379834" y="61260"/>
              <a:ext cx="1764198" cy="1187433"/>
              <a:chOff x="-1" y="-1"/>
              <a:chExt cx="1764196" cy="1187432"/>
            </a:xfrm>
          </p:grpSpPr>
          <p:grpSp>
            <p:nvGrpSpPr>
              <p:cNvPr id="239" name="Group 239"/>
              <p:cNvGrpSpPr/>
              <p:nvPr/>
            </p:nvGrpSpPr>
            <p:grpSpPr>
              <a:xfrm>
                <a:off x="7" y="-2"/>
                <a:ext cx="1748588" cy="241301"/>
                <a:chOff x="-1" y="-1"/>
                <a:chExt cx="1748586" cy="241300"/>
              </a:xfrm>
            </p:grpSpPr>
            <p:sp>
              <p:nvSpPr>
                <p:cNvPr id="237" name="Shape 237"/>
                <p:cNvSpPr/>
                <p:nvPr/>
              </p:nvSpPr>
              <p:spPr>
                <a:xfrm>
                  <a:off x="-2" y="95457"/>
                  <a:ext cx="104386" cy="108066"/>
                </a:xfrm>
                <a:prstGeom prst="rect">
                  <a:avLst/>
                </a:prstGeom>
                <a:solidFill>
                  <a:srgbClr val="4BACC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 sz="1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238" name="Shape 238"/>
                <p:cNvSpPr/>
                <p:nvPr/>
              </p:nvSpPr>
              <p:spPr>
                <a:xfrm>
                  <a:off x="277469" y="-2"/>
                  <a:ext cx="1471117" cy="2413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>
                  <a:lvl1pPr>
                    <a:defRPr sz="16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 lvl="0">
                    <a:defRPr sz="1800"/>
                  </a:pPr>
                  <a:r>
                    <a:rPr sz="1600"/>
                    <a:t>Электричество </a:t>
                  </a:r>
                </a:p>
              </p:txBody>
            </p:sp>
          </p:grpSp>
          <p:grpSp>
            <p:nvGrpSpPr>
              <p:cNvPr id="242" name="Group 242"/>
              <p:cNvGrpSpPr/>
              <p:nvPr/>
            </p:nvGrpSpPr>
            <p:grpSpPr>
              <a:xfrm>
                <a:off x="10" y="315375"/>
                <a:ext cx="882701" cy="241301"/>
                <a:chOff x="-1" y="-1"/>
                <a:chExt cx="882700" cy="241300"/>
              </a:xfrm>
            </p:grpSpPr>
            <p:sp>
              <p:nvSpPr>
                <p:cNvPr id="240" name="Shape 240"/>
                <p:cNvSpPr/>
                <p:nvPr/>
              </p:nvSpPr>
              <p:spPr>
                <a:xfrm>
                  <a:off x="-2" y="100859"/>
                  <a:ext cx="104270" cy="108067"/>
                </a:xfrm>
                <a:prstGeom prst="rect">
                  <a:avLst/>
                </a:prstGeom>
                <a:solidFill>
                  <a:srgbClr val="9966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 sz="1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241" name="Shape 241"/>
                <p:cNvSpPr/>
                <p:nvPr/>
              </p:nvSpPr>
              <p:spPr>
                <a:xfrm>
                  <a:off x="277166" y="-2"/>
                  <a:ext cx="605534" cy="2413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>
                  <a:lvl1pPr>
                    <a:defRPr sz="16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 lvl="0">
                    <a:defRPr sz="1800"/>
                  </a:pPr>
                  <a:r>
                    <a:rPr sz="1600"/>
                    <a:t>Уголь </a:t>
                  </a:r>
                </a:p>
              </p:txBody>
            </p:sp>
          </p:grpSp>
          <p:grpSp>
            <p:nvGrpSpPr>
              <p:cNvPr id="245" name="Group 245"/>
              <p:cNvGrpSpPr/>
              <p:nvPr/>
            </p:nvGrpSpPr>
            <p:grpSpPr>
              <a:xfrm>
                <a:off x="-2" y="630751"/>
                <a:ext cx="1764197" cy="241301"/>
                <a:chOff x="0" y="-1"/>
                <a:chExt cx="1764196" cy="241300"/>
              </a:xfrm>
            </p:grpSpPr>
            <p:sp>
              <p:nvSpPr>
                <p:cNvPr id="243" name="Shape 243"/>
                <p:cNvSpPr/>
                <p:nvPr/>
              </p:nvSpPr>
              <p:spPr>
                <a:xfrm>
                  <a:off x="-1" y="102660"/>
                  <a:ext cx="104322" cy="108066"/>
                </a:xfrm>
                <a:prstGeom prst="rect">
                  <a:avLst/>
                </a:prstGeom>
                <a:solidFill>
                  <a:srgbClr val="B3A2C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 sz="1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244" name="Shape 244"/>
                <p:cNvSpPr/>
                <p:nvPr/>
              </p:nvSpPr>
              <p:spPr>
                <a:xfrm>
                  <a:off x="277303" y="-2"/>
                  <a:ext cx="1486893" cy="2413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>
                  <a:lvl1pPr>
                    <a:defRPr sz="16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 lvl="0">
                    <a:defRPr sz="1800"/>
                  </a:pPr>
                  <a:r>
                    <a:rPr sz="1600"/>
                    <a:t>Природный газ </a:t>
                  </a:r>
                </a:p>
              </p:txBody>
            </p:sp>
          </p:grpSp>
          <p:grpSp>
            <p:nvGrpSpPr>
              <p:cNvPr id="248" name="Group 248"/>
              <p:cNvGrpSpPr/>
              <p:nvPr/>
            </p:nvGrpSpPr>
            <p:grpSpPr>
              <a:xfrm>
                <a:off x="3" y="946130"/>
                <a:ext cx="947473" cy="241301"/>
                <a:chOff x="0" y="-1"/>
                <a:chExt cx="947472" cy="241300"/>
              </a:xfrm>
            </p:grpSpPr>
            <p:sp>
              <p:nvSpPr>
                <p:cNvPr id="246" name="Shape 246"/>
                <p:cNvSpPr/>
                <p:nvPr/>
              </p:nvSpPr>
              <p:spPr>
                <a:xfrm>
                  <a:off x="-1" y="97257"/>
                  <a:ext cx="104153" cy="108067"/>
                </a:xfrm>
                <a:prstGeom prst="rect">
                  <a:avLst/>
                </a:prstGeom>
                <a:solidFill>
                  <a:srgbClr val="FF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 sz="1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247" name="Shape 247"/>
                <p:cNvSpPr/>
                <p:nvPr/>
              </p:nvSpPr>
              <p:spPr>
                <a:xfrm>
                  <a:off x="276851" y="-2"/>
                  <a:ext cx="670621" cy="2413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>
                  <a:lvl1pPr>
                    <a:defRPr sz="16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 lvl="0">
                    <a:defRPr sz="1800"/>
                  </a:pPr>
                  <a:r>
                    <a:rPr sz="1600"/>
                    <a:t>Нефть </a:t>
                  </a:r>
                </a:p>
              </p:txBody>
            </p:sp>
          </p:grpSp>
        </p:grpSp>
        <p:sp>
          <p:nvSpPr>
            <p:cNvPr id="250" name="Shape 250"/>
            <p:cNvSpPr/>
            <p:nvPr/>
          </p:nvSpPr>
          <p:spPr>
            <a:xfrm>
              <a:off x="807867" y="157163"/>
              <a:ext cx="6024578" cy="10"/>
            </a:xfrm>
            <a:prstGeom prst="line">
              <a:avLst/>
            </a:prstGeom>
            <a:solidFill>
              <a:srgbClr val="4F81BD"/>
            </a:solidFill>
            <a:ln w="12700" cap="flat">
              <a:solidFill>
                <a:srgbClr val="BFBFBF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807867" y="455616"/>
              <a:ext cx="6024578" cy="10"/>
            </a:xfrm>
            <a:prstGeom prst="line">
              <a:avLst/>
            </a:prstGeom>
            <a:solidFill>
              <a:srgbClr val="4F81BD"/>
            </a:solidFill>
            <a:ln w="12700" cap="flat">
              <a:solidFill>
                <a:srgbClr val="BFBFBF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807867" y="755652"/>
              <a:ext cx="6024578" cy="10"/>
            </a:xfrm>
            <a:prstGeom prst="line">
              <a:avLst/>
            </a:prstGeom>
            <a:solidFill>
              <a:srgbClr val="4F81BD"/>
            </a:solidFill>
            <a:ln w="12700" cap="flat">
              <a:solidFill>
                <a:srgbClr val="BFBFBF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807867" y="1054103"/>
              <a:ext cx="6024578" cy="10"/>
            </a:xfrm>
            <a:prstGeom prst="line">
              <a:avLst/>
            </a:prstGeom>
            <a:solidFill>
              <a:srgbClr val="4F81BD"/>
            </a:solidFill>
            <a:ln w="12700" cap="flat">
              <a:solidFill>
                <a:srgbClr val="BFBFBF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>
              <a:off x="807867" y="1355728"/>
              <a:ext cx="6024578" cy="10"/>
            </a:xfrm>
            <a:prstGeom prst="line">
              <a:avLst/>
            </a:prstGeom>
            <a:solidFill>
              <a:srgbClr val="4F81BD"/>
            </a:solidFill>
            <a:ln w="12700" cap="flat">
              <a:solidFill>
                <a:srgbClr val="BFBFBF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807867" y="1654178"/>
              <a:ext cx="6024578" cy="11"/>
            </a:xfrm>
            <a:prstGeom prst="line">
              <a:avLst/>
            </a:prstGeom>
            <a:solidFill>
              <a:srgbClr val="4F81BD"/>
            </a:solidFill>
            <a:ln w="12700" cap="flat">
              <a:solidFill>
                <a:srgbClr val="BFBFBF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807867" y="1952628"/>
              <a:ext cx="6024578" cy="11"/>
            </a:xfrm>
            <a:prstGeom prst="line">
              <a:avLst/>
            </a:prstGeom>
            <a:solidFill>
              <a:srgbClr val="4F81BD"/>
            </a:solidFill>
            <a:ln w="12700" cap="flat">
              <a:solidFill>
                <a:srgbClr val="BFBFBF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807867" y="2254256"/>
              <a:ext cx="6024578" cy="11"/>
            </a:xfrm>
            <a:prstGeom prst="line">
              <a:avLst/>
            </a:prstGeom>
            <a:solidFill>
              <a:srgbClr val="4F81BD"/>
            </a:solidFill>
            <a:ln w="12700" cap="flat">
              <a:solidFill>
                <a:srgbClr val="BFBFBF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807867" y="2554296"/>
              <a:ext cx="6024578" cy="11"/>
            </a:xfrm>
            <a:prstGeom prst="line">
              <a:avLst/>
            </a:prstGeom>
            <a:solidFill>
              <a:srgbClr val="4F81BD"/>
            </a:solidFill>
            <a:ln w="12700" cap="flat">
              <a:solidFill>
                <a:srgbClr val="BFBFBF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841298" y="1605731"/>
              <a:ext cx="5933526" cy="1243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94" y="0"/>
                  </a:lnTo>
                  <a:lnTo>
                    <a:pt x="494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875" y="5447"/>
                  </a:moveTo>
                  <a:lnTo>
                    <a:pt x="1369" y="5447"/>
                  </a:lnTo>
                  <a:lnTo>
                    <a:pt x="1369" y="21600"/>
                  </a:lnTo>
                  <a:lnTo>
                    <a:pt x="875" y="21600"/>
                  </a:lnTo>
                  <a:lnTo>
                    <a:pt x="875" y="5447"/>
                  </a:lnTo>
                  <a:close/>
                  <a:moveTo>
                    <a:pt x="2624" y="12960"/>
                  </a:moveTo>
                  <a:lnTo>
                    <a:pt x="3156" y="12960"/>
                  </a:lnTo>
                  <a:lnTo>
                    <a:pt x="3156" y="21600"/>
                  </a:lnTo>
                  <a:lnTo>
                    <a:pt x="2624" y="21600"/>
                  </a:lnTo>
                  <a:lnTo>
                    <a:pt x="2624" y="12960"/>
                  </a:lnTo>
                  <a:close/>
                  <a:moveTo>
                    <a:pt x="3537" y="17468"/>
                  </a:moveTo>
                  <a:lnTo>
                    <a:pt x="4031" y="17468"/>
                  </a:lnTo>
                  <a:lnTo>
                    <a:pt x="4031" y="21600"/>
                  </a:lnTo>
                  <a:lnTo>
                    <a:pt x="3537" y="21600"/>
                  </a:lnTo>
                  <a:lnTo>
                    <a:pt x="3537" y="17468"/>
                  </a:lnTo>
                  <a:close/>
                  <a:moveTo>
                    <a:pt x="4411" y="14087"/>
                  </a:moveTo>
                  <a:lnTo>
                    <a:pt x="4906" y="14087"/>
                  </a:lnTo>
                  <a:lnTo>
                    <a:pt x="4906" y="21600"/>
                  </a:lnTo>
                  <a:lnTo>
                    <a:pt x="4411" y="21600"/>
                  </a:lnTo>
                  <a:lnTo>
                    <a:pt x="4411" y="14087"/>
                  </a:lnTo>
                  <a:close/>
                  <a:moveTo>
                    <a:pt x="5286" y="13336"/>
                  </a:moveTo>
                  <a:lnTo>
                    <a:pt x="5780" y="13336"/>
                  </a:lnTo>
                  <a:lnTo>
                    <a:pt x="5780" y="21600"/>
                  </a:lnTo>
                  <a:lnTo>
                    <a:pt x="5286" y="21600"/>
                  </a:lnTo>
                  <a:lnTo>
                    <a:pt x="5286" y="13336"/>
                  </a:lnTo>
                  <a:close/>
                  <a:moveTo>
                    <a:pt x="6161" y="20097"/>
                  </a:moveTo>
                  <a:lnTo>
                    <a:pt x="6655" y="20097"/>
                  </a:lnTo>
                  <a:lnTo>
                    <a:pt x="6655" y="21600"/>
                  </a:lnTo>
                  <a:lnTo>
                    <a:pt x="6161" y="21600"/>
                  </a:lnTo>
                  <a:lnTo>
                    <a:pt x="6161" y="20097"/>
                  </a:lnTo>
                  <a:close/>
                  <a:moveTo>
                    <a:pt x="7035" y="16153"/>
                  </a:moveTo>
                  <a:lnTo>
                    <a:pt x="7530" y="16153"/>
                  </a:lnTo>
                  <a:lnTo>
                    <a:pt x="7530" y="21600"/>
                  </a:lnTo>
                  <a:lnTo>
                    <a:pt x="7035" y="21600"/>
                  </a:lnTo>
                  <a:lnTo>
                    <a:pt x="7035" y="16153"/>
                  </a:lnTo>
                  <a:close/>
                  <a:moveTo>
                    <a:pt x="7910" y="21412"/>
                  </a:moveTo>
                  <a:lnTo>
                    <a:pt x="8404" y="21412"/>
                  </a:lnTo>
                  <a:lnTo>
                    <a:pt x="8404" y="21600"/>
                  </a:lnTo>
                  <a:lnTo>
                    <a:pt x="7910" y="21600"/>
                  </a:lnTo>
                  <a:lnTo>
                    <a:pt x="7910" y="21412"/>
                  </a:lnTo>
                  <a:close/>
                  <a:moveTo>
                    <a:pt x="8785" y="16904"/>
                  </a:moveTo>
                  <a:lnTo>
                    <a:pt x="9317" y="16904"/>
                  </a:lnTo>
                  <a:lnTo>
                    <a:pt x="9317" y="21600"/>
                  </a:lnTo>
                  <a:lnTo>
                    <a:pt x="8785" y="21600"/>
                  </a:lnTo>
                  <a:lnTo>
                    <a:pt x="8785" y="16904"/>
                  </a:lnTo>
                  <a:close/>
                  <a:moveTo>
                    <a:pt x="9659" y="17092"/>
                  </a:moveTo>
                  <a:lnTo>
                    <a:pt x="10192" y="17092"/>
                  </a:lnTo>
                  <a:lnTo>
                    <a:pt x="10192" y="21600"/>
                  </a:lnTo>
                  <a:lnTo>
                    <a:pt x="9659" y="21600"/>
                  </a:lnTo>
                  <a:lnTo>
                    <a:pt x="9659" y="17092"/>
                  </a:lnTo>
                  <a:close/>
                  <a:moveTo>
                    <a:pt x="10572" y="16529"/>
                  </a:moveTo>
                  <a:lnTo>
                    <a:pt x="11066" y="16529"/>
                  </a:lnTo>
                  <a:lnTo>
                    <a:pt x="11066" y="21600"/>
                  </a:lnTo>
                  <a:lnTo>
                    <a:pt x="10572" y="21600"/>
                  </a:lnTo>
                  <a:lnTo>
                    <a:pt x="10572" y="16529"/>
                  </a:lnTo>
                  <a:close/>
                  <a:moveTo>
                    <a:pt x="11446" y="20473"/>
                  </a:moveTo>
                  <a:lnTo>
                    <a:pt x="11941" y="20473"/>
                  </a:lnTo>
                  <a:lnTo>
                    <a:pt x="11941" y="21600"/>
                  </a:lnTo>
                  <a:lnTo>
                    <a:pt x="11446" y="21600"/>
                  </a:lnTo>
                  <a:lnTo>
                    <a:pt x="11446" y="20473"/>
                  </a:lnTo>
                  <a:close/>
                  <a:moveTo>
                    <a:pt x="13196" y="20097"/>
                  </a:moveTo>
                  <a:lnTo>
                    <a:pt x="13690" y="20097"/>
                  </a:lnTo>
                  <a:lnTo>
                    <a:pt x="13690" y="21600"/>
                  </a:lnTo>
                  <a:lnTo>
                    <a:pt x="13196" y="21600"/>
                  </a:lnTo>
                  <a:lnTo>
                    <a:pt x="13196" y="20097"/>
                  </a:lnTo>
                  <a:close/>
                  <a:moveTo>
                    <a:pt x="14070" y="21412"/>
                  </a:moveTo>
                  <a:lnTo>
                    <a:pt x="14565" y="21412"/>
                  </a:lnTo>
                  <a:lnTo>
                    <a:pt x="14565" y="21600"/>
                  </a:lnTo>
                  <a:lnTo>
                    <a:pt x="14070" y="21600"/>
                  </a:lnTo>
                  <a:lnTo>
                    <a:pt x="14070" y="21412"/>
                  </a:lnTo>
                  <a:close/>
                  <a:moveTo>
                    <a:pt x="14945" y="21037"/>
                  </a:moveTo>
                  <a:lnTo>
                    <a:pt x="15439" y="21037"/>
                  </a:lnTo>
                  <a:lnTo>
                    <a:pt x="15439" y="21600"/>
                  </a:lnTo>
                  <a:lnTo>
                    <a:pt x="14945" y="21600"/>
                  </a:lnTo>
                  <a:lnTo>
                    <a:pt x="14945" y="21037"/>
                  </a:lnTo>
                  <a:close/>
                  <a:moveTo>
                    <a:pt x="15820" y="19534"/>
                  </a:moveTo>
                  <a:lnTo>
                    <a:pt x="16352" y="19534"/>
                  </a:lnTo>
                  <a:lnTo>
                    <a:pt x="16352" y="21600"/>
                  </a:lnTo>
                  <a:lnTo>
                    <a:pt x="15820" y="21600"/>
                  </a:lnTo>
                  <a:lnTo>
                    <a:pt x="15820" y="19534"/>
                  </a:lnTo>
                  <a:close/>
                  <a:moveTo>
                    <a:pt x="16694" y="21412"/>
                  </a:moveTo>
                  <a:lnTo>
                    <a:pt x="17227" y="21412"/>
                  </a:lnTo>
                  <a:lnTo>
                    <a:pt x="17227" y="21600"/>
                  </a:lnTo>
                  <a:lnTo>
                    <a:pt x="16694" y="21600"/>
                  </a:lnTo>
                  <a:lnTo>
                    <a:pt x="16694" y="21412"/>
                  </a:lnTo>
                  <a:close/>
                  <a:moveTo>
                    <a:pt x="17607" y="21037"/>
                  </a:moveTo>
                  <a:lnTo>
                    <a:pt x="18101" y="21037"/>
                  </a:lnTo>
                  <a:lnTo>
                    <a:pt x="18101" y="21600"/>
                  </a:lnTo>
                  <a:lnTo>
                    <a:pt x="17607" y="21600"/>
                  </a:lnTo>
                  <a:lnTo>
                    <a:pt x="17607" y="21037"/>
                  </a:lnTo>
                  <a:close/>
                  <a:moveTo>
                    <a:pt x="18482" y="20473"/>
                  </a:moveTo>
                  <a:lnTo>
                    <a:pt x="18976" y="20473"/>
                  </a:lnTo>
                  <a:lnTo>
                    <a:pt x="18976" y="21600"/>
                  </a:lnTo>
                  <a:lnTo>
                    <a:pt x="18482" y="21600"/>
                  </a:lnTo>
                  <a:lnTo>
                    <a:pt x="18482" y="20473"/>
                  </a:lnTo>
                  <a:close/>
                  <a:moveTo>
                    <a:pt x="19356" y="19910"/>
                  </a:moveTo>
                  <a:lnTo>
                    <a:pt x="19851" y="19910"/>
                  </a:lnTo>
                  <a:lnTo>
                    <a:pt x="19851" y="21600"/>
                  </a:lnTo>
                  <a:lnTo>
                    <a:pt x="19356" y="21600"/>
                  </a:lnTo>
                  <a:lnTo>
                    <a:pt x="19356" y="19910"/>
                  </a:lnTo>
                  <a:close/>
                  <a:moveTo>
                    <a:pt x="20231" y="20849"/>
                  </a:moveTo>
                  <a:lnTo>
                    <a:pt x="20725" y="20849"/>
                  </a:lnTo>
                  <a:lnTo>
                    <a:pt x="20725" y="21600"/>
                  </a:lnTo>
                  <a:lnTo>
                    <a:pt x="20231" y="21600"/>
                  </a:lnTo>
                  <a:lnTo>
                    <a:pt x="20231" y="20849"/>
                  </a:lnTo>
                  <a:close/>
                  <a:moveTo>
                    <a:pt x="21106" y="19534"/>
                  </a:moveTo>
                  <a:lnTo>
                    <a:pt x="21600" y="19534"/>
                  </a:lnTo>
                  <a:lnTo>
                    <a:pt x="21600" y="21600"/>
                  </a:lnTo>
                  <a:lnTo>
                    <a:pt x="21106" y="21600"/>
                  </a:lnTo>
                  <a:lnTo>
                    <a:pt x="21106" y="19534"/>
                  </a:ln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841300" y="838010"/>
              <a:ext cx="5693258" cy="201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15" y="0"/>
                  </a:lnTo>
                  <a:lnTo>
                    <a:pt x="515" y="8245"/>
                  </a:lnTo>
                  <a:lnTo>
                    <a:pt x="0" y="8245"/>
                  </a:lnTo>
                  <a:lnTo>
                    <a:pt x="0" y="0"/>
                  </a:lnTo>
                  <a:close/>
                  <a:moveTo>
                    <a:pt x="1823" y="16026"/>
                  </a:moveTo>
                  <a:lnTo>
                    <a:pt x="2378" y="16026"/>
                  </a:lnTo>
                  <a:lnTo>
                    <a:pt x="2378" y="21600"/>
                  </a:lnTo>
                  <a:lnTo>
                    <a:pt x="1823" y="21600"/>
                  </a:lnTo>
                  <a:lnTo>
                    <a:pt x="1823" y="16026"/>
                  </a:lnTo>
                  <a:close/>
                  <a:moveTo>
                    <a:pt x="2735" y="15561"/>
                  </a:moveTo>
                  <a:lnTo>
                    <a:pt x="3290" y="15561"/>
                  </a:lnTo>
                  <a:lnTo>
                    <a:pt x="3290" y="16258"/>
                  </a:lnTo>
                  <a:lnTo>
                    <a:pt x="2735" y="16258"/>
                  </a:lnTo>
                  <a:lnTo>
                    <a:pt x="2735" y="15561"/>
                  </a:lnTo>
                  <a:close/>
                  <a:moveTo>
                    <a:pt x="4597" y="16258"/>
                  </a:moveTo>
                  <a:lnTo>
                    <a:pt x="5113" y="16258"/>
                  </a:lnTo>
                  <a:lnTo>
                    <a:pt x="5113" y="16955"/>
                  </a:lnTo>
                  <a:lnTo>
                    <a:pt x="4597" y="16955"/>
                  </a:lnTo>
                  <a:lnTo>
                    <a:pt x="4597" y="16258"/>
                  </a:lnTo>
                  <a:close/>
                  <a:moveTo>
                    <a:pt x="5509" y="16026"/>
                  </a:moveTo>
                  <a:lnTo>
                    <a:pt x="6024" y="16026"/>
                  </a:lnTo>
                  <a:lnTo>
                    <a:pt x="6024" y="16490"/>
                  </a:lnTo>
                  <a:lnTo>
                    <a:pt x="5509" y="16490"/>
                  </a:lnTo>
                  <a:lnTo>
                    <a:pt x="5509" y="16026"/>
                  </a:lnTo>
                  <a:close/>
                  <a:moveTo>
                    <a:pt x="6421" y="17419"/>
                  </a:moveTo>
                  <a:lnTo>
                    <a:pt x="6936" y="17419"/>
                  </a:lnTo>
                  <a:lnTo>
                    <a:pt x="6936" y="20671"/>
                  </a:lnTo>
                  <a:lnTo>
                    <a:pt x="6421" y="20671"/>
                  </a:lnTo>
                  <a:lnTo>
                    <a:pt x="6421" y="17419"/>
                  </a:lnTo>
                  <a:close/>
                  <a:moveTo>
                    <a:pt x="8244" y="18465"/>
                  </a:moveTo>
                  <a:lnTo>
                    <a:pt x="8759" y="18465"/>
                  </a:lnTo>
                  <a:lnTo>
                    <a:pt x="8759" y="21484"/>
                  </a:lnTo>
                  <a:lnTo>
                    <a:pt x="8244" y="21484"/>
                  </a:lnTo>
                  <a:lnTo>
                    <a:pt x="8244" y="18465"/>
                  </a:lnTo>
                  <a:close/>
                  <a:moveTo>
                    <a:pt x="9155" y="18581"/>
                  </a:moveTo>
                  <a:lnTo>
                    <a:pt x="9710" y="18581"/>
                  </a:lnTo>
                  <a:lnTo>
                    <a:pt x="9710" y="18697"/>
                  </a:lnTo>
                  <a:lnTo>
                    <a:pt x="9155" y="18697"/>
                  </a:lnTo>
                  <a:lnTo>
                    <a:pt x="9155" y="18581"/>
                  </a:lnTo>
                  <a:close/>
                  <a:moveTo>
                    <a:pt x="11930" y="20671"/>
                  </a:moveTo>
                  <a:lnTo>
                    <a:pt x="12445" y="20671"/>
                  </a:lnTo>
                  <a:lnTo>
                    <a:pt x="12445" y="20903"/>
                  </a:lnTo>
                  <a:lnTo>
                    <a:pt x="11930" y="20903"/>
                  </a:lnTo>
                  <a:lnTo>
                    <a:pt x="11930" y="20671"/>
                  </a:lnTo>
                  <a:close/>
                  <a:moveTo>
                    <a:pt x="12841" y="19858"/>
                  </a:moveTo>
                  <a:lnTo>
                    <a:pt x="13356" y="19858"/>
                  </a:lnTo>
                  <a:lnTo>
                    <a:pt x="13356" y="21600"/>
                  </a:lnTo>
                  <a:lnTo>
                    <a:pt x="12841" y="21600"/>
                  </a:lnTo>
                  <a:lnTo>
                    <a:pt x="12841" y="19858"/>
                  </a:lnTo>
                  <a:close/>
                  <a:moveTo>
                    <a:pt x="13753" y="20323"/>
                  </a:moveTo>
                  <a:lnTo>
                    <a:pt x="14268" y="20323"/>
                  </a:lnTo>
                  <a:lnTo>
                    <a:pt x="14268" y="20671"/>
                  </a:lnTo>
                  <a:lnTo>
                    <a:pt x="13753" y="20671"/>
                  </a:lnTo>
                  <a:lnTo>
                    <a:pt x="13753" y="20323"/>
                  </a:lnTo>
                  <a:close/>
                  <a:moveTo>
                    <a:pt x="14664" y="19858"/>
                  </a:moveTo>
                  <a:lnTo>
                    <a:pt x="15179" y="19858"/>
                  </a:lnTo>
                  <a:lnTo>
                    <a:pt x="15179" y="21484"/>
                  </a:lnTo>
                  <a:lnTo>
                    <a:pt x="14664" y="21484"/>
                  </a:lnTo>
                  <a:lnTo>
                    <a:pt x="14664" y="19858"/>
                  </a:lnTo>
                  <a:close/>
                  <a:moveTo>
                    <a:pt x="15576" y="20439"/>
                  </a:moveTo>
                  <a:lnTo>
                    <a:pt x="16091" y="20439"/>
                  </a:lnTo>
                  <a:lnTo>
                    <a:pt x="16091" y="21252"/>
                  </a:lnTo>
                  <a:lnTo>
                    <a:pt x="15576" y="21252"/>
                  </a:lnTo>
                  <a:lnTo>
                    <a:pt x="15576" y="20439"/>
                  </a:lnTo>
                  <a:close/>
                  <a:moveTo>
                    <a:pt x="16487" y="19974"/>
                  </a:moveTo>
                  <a:lnTo>
                    <a:pt x="17042" y="19974"/>
                  </a:lnTo>
                  <a:lnTo>
                    <a:pt x="17042" y="20323"/>
                  </a:lnTo>
                  <a:lnTo>
                    <a:pt x="16487" y="20323"/>
                  </a:lnTo>
                  <a:lnTo>
                    <a:pt x="16487" y="19974"/>
                  </a:lnTo>
                  <a:close/>
                  <a:moveTo>
                    <a:pt x="17399" y="20787"/>
                  </a:moveTo>
                  <a:lnTo>
                    <a:pt x="17954" y="20787"/>
                  </a:lnTo>
                  <a:lnTo>
                    <a:pt x="17954" y="21484"/>
                  </a:lnTo>
                  <a:lnTo>
                    <a:pt x="17399" y="21484"/>
                  </a:lnTo>
                  <a:lnTo>
                    <a:pt x="17399" y="20787"/>
                  </a:lnTo>
                  <a:close/>
                  <a:moveTo>
                    <a:pt x="18350" y="20090"/>
                  </a:moveTo>
                  <a:lnTo>
                    <a:pt x="18865" y="20090"/>
                  </a:lnTo>
                  <a:lnTo>
                    <a:pt x="18865" y="21252"/>
                  </a:lnTo>
                  <a:lnTo>
                    <a:pt x="18350" y="21252"/>
                  </a:lnTo>
                  <a:lnTo>
                    <a:pt x="18350" y="20090"/>
                  </a:lnTo>
                  <a:close/>
                  <a:moveTo>
                    <a:pt x="19262" y="20787"/>
                  </a:moveTo>
                  <a:lnTo>
                    <a:pt x="19777" y="20787"/>
                  </a:lnTo>
                  <a:lnTo>
                    <a:pt x="19777" y="20903"/>
                  </a:lnTo>
                  <a:lnTo>
                    <a:pt x="19262" y="20903"/>
                  </a:lnTo>
                  <a:lnTo>
                    <a:pt x="19262" y="20787"/>
                  </a:lnTo>
                  <a:close/>
                  <a:moveTo>
                    <a:pt x="20173" y="20439"/>
                  </a:moveTo>
                  <a:lnTo>
                    <a:pt x="20688" y="20439"/>
                  </a:lnTo>
                  <a:lnTo>
                    <a:pt x="20688" y="20555"/>
                  </a:lnTo>
                  <a:lnTo>
                    <a:pt x="20173" y="20555"/>
                  </a:lnTo>
                  <a:lnTo>
                    <a:pt x="20173" y="20439"/>
                  </a:lnTo>
                  <a:close/>
                  <a:moveTo>
                    <a:pt x="21085" y="20671"/>
                  </a:moveTo>
                  <a:lnTo>
                    <a:pt x="21600" y="20671"/>
                  </a:lnTo>
                  <a:lnTo>
                    <a:pt x="21600" y="21135"/>
                  </a:lnTo>
                  <a:lnTo>
                    <a:pt x="21085" y="21135"/>
                  </a:lnTo>
                  <a:lnTo>
                    <a:pt x="21085" y="20671"/>
                  </a:lnTo>
                  <a:close/>
                </a:path>
              </a:pathLst>
            </a:custGeom>
            <a:solidFill>
              <a:srgbClr val="B3A2C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1812808" y="2546465"/>
              <a:ext cx="4241220" cy="227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2" y="0"/>
                  </a:lnTo>
                  <a:lnTo>
                    <a:pt x="692" y="6171"/>
                  </a:lnTo>
                  <a:lnTo>
                    <a:pt x="0" y="6171"/>
                  </a:lnTo>
                  <a:lnTo>
                    <a:pt x="0" y="0"/>
                  </a:lnTo>
                  <a:close/>
                  <a:moveTo>
                    <a:pt x="11066" y="19543"/>
                  </a:moveTo>
                  <a:lnTo>
                    <a:pt x="11758" y="19543"/>
                  </a:lnTo>
                  <a:lnTo>
                    <a:pt x="11758" y="20571"/>
                  </a:lnTo>
                  <a:lnTo>
                    <a:pt x="11066" y="20571"/>
                  </a:lnTo>
                  <a:lnTo>
                    <a:pt x="11066" y="19543"/>
                  </a:lnTo>
                  <a:close/>
                  <a:moveTo>
                    <a:pt x="20908" y="20571"/>
                  </a:moveTo>
                  <a:lnTo>
                    <a:pt x="21600" y="20571"/>
                  </a:lnTo>
                  <a:lnTo>
                    <a:pt x="21600" y="21600"/>
                  </a:lnTo>
                  <a:lnTo>
                    <a:pt x="20908" y="21600"/>
                  </a:lnTo>
                  <a:lnTo>
                    <a:pt x="20908" y="20571"/>
                  </a:lnTo>
                  <a:close/>
                </a:path>
              </a:pathLst>
            </a:custGeom>
            <a:solidFill>
              <a:srgbClr val="99663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841298" y="405491"/>
              <a:ext cx="5933526" cy="2368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94" y="0"/>
                  </a:lnTo>
                  <a:lnTo>
                    <a:pt x="494" y="3945"/>
                  </a:lnTo>
                  <a:lnTo>
                    <a:pt x="0" y="3945"/>
                  </a:lnTo>
                  <a:lnTo>
                    <a:pt x="0" y="0"/>
                  </a:lnTo>
                  <a:close/>
                  <a:moveTo>
                    <a:pt x="875" y="10258"/>
                  </a:moveTo>
                  <a:lnTo>
                    <a:pt x="1369" y="10258"/>
                  </a:lnTo>
                  <a:lnTo>
                    <a:pt x="1369" y="13808"/>
                  </a:lnTo>
                  <a:lnTo>
                    <a:pt x="875" y="13808"/>
                  </a:lnTo>
                  <a:lnTo>
                    <a:pt x="875" y="10258"/>
                  </a:lnTo>
                  <a:close/>
                  <a:moveTo>
                    <a:pt x="1749" y="11441"/>
                  </a:moveTo>
                  <a:lnTo>
                    <a:pt x="2282" y="11441"/>
                  </a:lnTo>
                  <a:lnTo>
                    <a:pt x="2282" y="17556"/>
                  </a:lnTo>
                  <a:lnTo>
                    <a:pt x="1749" y="17556"/>
                  </a:lnTo>
                  <a:lnTo>
                    <a:pt x="1749" y="11441"/>
                  </a:lnTo>
                  <a:close/>
                  <a:moveTo>
                    <a:pt x="2624" y="16077"/>
                  </a:moveTo>
                  <a:lnTo>
                    <a:pt x="3156" y="16077"/>
                  </a:lnTo>
                  <a:lnTo>
                    <a:pt x="3156" y="17162"/>
                  </a:lnTo>
                  <a:lnTo>
                    <a:pt x="2624" y="17162"/>
                  </a:lnTo>
                  <a:lnTo>
                    <a:pt x="2624" y="16077"/>
                  </a:lnTo>
                  <a:close/>
                  <a:moveTo>
                    <a:pt x="3537" y="16373"/>
                  </a:moveTo>
                  <a:lnTo>
                    <a:pt x="4031" y="16373"/>
                  </a:lnTo>
                  <a:lnTo>
                    <a:pt x="4031" y="19529"/>
                  </a:lnTo>
                  <a:lnTo>
                    <a:pt x="3537" y="19529"/>
                  </a:lnTo>
                  <a:lnTo>
                    <a:pt x="3537" y="16373"/>
                  </a:lnTo>
                  <a:close/>
                  <a:moveTo>
                    <a:pt x="4411" y="16668"/>
                  </a:moveTo>
                  <a:lnTo>
                    <a:pt x="4906" y="16668"/>
                  </a:lnTo>
                  <a:lnTo>
                    <a:pt x="4906" y="17753"/>
                  </a:lnTo>
                  <a:lnTo>
                    <a:pt x="4411" y="17753"/>
                  </a:lnTo>
                  <a:lnTo>
                    <a:pt x="4411" y="16668"/>
                  </a:lnTo>
                  <a:close/>
                  <a:moveTo>
                    <a:pt x="5286" y="16767"/>
                  </a:moveTo>
                  <a:lnTo>
                    <a:pt x="5780" y="16767"/>
                  </a:lnTo>
                  <a:lnTo>
                    <a:pt x="5780" y="17556"/>
                  </a:lnTo>
                  <a:lnTo>
                    <a:pt x="5286" y="17556"/>
                  </a:lnTo>
                  <a:lnTo>
                    <a:pt x="5286" y="16767"/>
                  </a:lnTo>
                  <a:close/>
                  <a:moveTo>
                    <a:pt x="6161" y="17260"/>
                  </a:moveTo>
                  <a:lnTo>
                    <a:pt x="6655" y="17260"/>
                  </a:lnTo>
                  <a:lnTo>
                    <a:pt x="6655" y="18740"/>
                  </a:lnTo>
                  <a:lnTo>
                    <a:pt x="6161" y="18740"/>
                  </a:lnTo>
                  <a:lnTo>
                    <a:pt x="6161" y="17260"/>
                  </a:lnTo>
                  <a:close/>
                  <a:moveTo>
                    <a:pt x="7035" y="17852"/>
                  </a:moveTo>
                  <a:lnTo>
                    <a:pt x="7530" y="17852"/>
                  </a:lnTo>
                  <a:lnTo>
                    <a:pt x="7530" y="19430"/>
                  </a:lnTo>
                  <a:lnTo>
                    <a:pt x="7035" y="19430"/>
                  </a:lnTo>
                  <a:lnTo>
                    <a:pt x="7035" y="17852"/>
                  </a:lnTo>
                  <a:close/>
                  <a:moveTo>
                    <a:pt x="7910" y="18937"/>
                  </a:moveTo>
                  <a:lnTo>
                    <a:pt x="8404" y="18937"/>
                  </a:lnTo>
                  <a:lnTo>
                    <a:pt x="8404" y="19627"/>
                  </a:lnTo>
                  <a:lnTo>
                    <a:pt x="7910" y="19627"/>
                  </a:lnTo>
                  <a:lnTo>
                    <a:pt x="7910" y="18937"/>
                  </a:lnTo>
                  <a:close/>
                  <a:moveTo>
                    <a:pt x="8785" y="19134"/>
                  </a:moveTo>
                  <a:lnTo>
                    <a:pt x="9317" y="19134"/>
                  </a:lnTo>
                  <a:lnTo>
                    <a:pt x="9317" y="19726"/>
                  </a:lnTo>
                  <a:lnTo>
                    <a:pt x="8785" y="19726"/>
                  </a:lnTo>
                  <a:lnTo>
                    <a:pt x="8785" y="19134"/>
                  </a:lnTo>
                  <a:close/>
                  <a:moveTo>
                    <a:pt x="9659" y="19332"/>
                  </a:moveTo>
                  <a:lnTo>
                    <a:pt x="10192" y="19332"/>
                  </a:lnTo>
                  <a:lnTo>
                    <a:pt x="10192" y="19923"/>
                  </a:lnTo>
                  <a:lnTo>
                    <a:pt x="9659" y="19923"/>
                  </a:lnTo>
                  <a:lnTo>
                    <a:pt x="9659" y="19332"/>
                  </a:lnTo>
                  <a:close/>
                  <a:moveTo>
                    <a:pt x="10572" y="19529"/>
                  </a:moveTo>
                  <a:lnTo>
                    <a:pt x="11066" y="19529"/>
                  </a:lnTo>
                  <a:lnTo>
                    <a:pt x="11066" y="19627"/>
                  </a:lnTo>
                  <a:lnTo>
                    <a:pt x="10572" y="19627"/>
                  </a:lnTo>
                  <a:lnTo>
                    <a:pt x="10572" y="19529"/>
                  </a:lnTo>
                  <a:close/>
                  <a:moveTo>
                    <a:pt x="11446" y="19923"/>
                  </a:moveTo>
                  <a:lnTo>
                    <a:pt x="11941" y="19923"/>
                  </a:lnTo>
                  <a:lnTo>
                    <a:pt x="11941" y="21403"/>
                  </a:lnTo>
                  <a:lnTo>
                    <a:pt x="11446" y="21403"/>
                  </a:lnTo>
                  <a:lnTo>
                    <a:pt x="11446" y="19923"/>
                  </a:lnTo>
                  <a:close/>
                  <a:moveTo>
                    <a:pt x="12321" y="20121"/>
                  </a:moveTo>
                  <a:lnTo>
                    <a:pt x="12815" y="20121"/>
                  </a:lnTo>
                  <a:lnTo>
                    <a:pt x="12815" y="20811"/>
                  </a:lnTo>
                  <a:lnTo>
                    <a:pt x="12321" y="20811"/>
                  </a:lnTo>
                  <a:lnTo>
                    <a:pt x="12321" y="20121"/>
                  </a:lnTo>
                  <a:close/>
                  <a:moveTo>
                    <a:pt x="13196" y="20121"/>
                  </a:moveTo>
                  <a:lnTo>
                    <a:pt x="13690" y="20121"/>
                  </a:lnTo>
                  <a:lnTo>
                    <a:pt x="13690" y="21205"/>
                  </a:lnTo>
                  <a:lnTo>
                    <a:pt x="13196" y="21205"/>
                  </a:lnTo>
                  <a:lnTo>
                    <a:pt x="13196" y="20121"/>
                  </a:lnTo>
                  <a:close/>
                  <a:moveTo>
                    <a:pt x="14070" y="20219"/>
                  </a:moveTo>
                  <a:lnTo>
                    <a:pt x="14565" y="20219"/>
                  </a:lnTo>
                  <a:lnTo>
                    <a:pt x="14565" y="20811"/>
                  </a:lnTo>
                  <a:lnTo>
                    <a:pt x="14070" y="20811"/>
                  </a:lnTo>
                  <a:lnTo>
                    <a:pt x="14070" y="20219"/>
                  </a:lnTo>
                  <a:close/>
                  <a:moveTo>
                    <a:pt x="14945" y="20416"/>
                  </a:moveTo>
                  <a:lnTo>
                    <a:pt x="15439" y="20416"/>
                  </a:lnTo>
                  <a:lnTo>
                    <a:pt x="15439" y="21304"/>
                  </a:lnTo>
                  <a:lnTo>
                    <a:pt x="14945" y="21304"/>
                  </a:lnTo>
                  <a:lnTo>
                    <a:pt x="14945" y="20416"/>
                  </a:lnTo>
                  <a:close/>
                  <a:moveTo>
                    <a:pt x="15820" y="20712"/>
                  </a:moveTo>
                  <a:lnTo>
                    <a:pt x="16352" y="20712"/>
                  </a:lnTo>
                  <a:lnTo>
                    <a:pt x="16352" y="20910"/>
                  </a:lnTo>
                  <a:lnTo>
                    <a:pt x="15820" y="20910"/>
                  </a:lnTo>
                  <a:lnTo>
                    <a:pt x="15820" y="20712"/>
                  </a:lnTo>
                  <a:close/>
                  <a:moveTo>
                    <a:pt x="16694" y="20811"/>
                  </a:moveTo>
                  <a:lnTo>
                    <a:pt x="17227" y="20811"/>
                  </a:lnTo>
                  <a:lnTo>
                    <a:pt x="17227" y="21600"/>
                  </a:lnTo>
                  <a:lnTo>
                    <a:pt x="16694" y="21600"/>
                  </a:lnTo>
                  <a:lnTo>
                    <a:pt x="16694" y="20811"/>
                  </a:lnTo>
                  <a:close/>
                  <a:moveTo>
                    <a:pt x="17607" y="20910"/>
                  </a:moveTo>
                  <a:lnTo>
                    <a:pt x="18101" y="20910"/>
                  </a:lnTo>
                  <a:lnTo>
                    <a:pt x="18101" y="21008"/>
                  </a:lnTo>
                  <a:lnTo>
                    <a:pt x="17607" y="21008"/>
                  </a:lnTo>
                  <a:lnTo>
                    <a:pt x="17607" y="20910"/>
                  </a:lnTo>
                  <a:close/>
                  <a:moveTo>
                    <a:pt x="18482" y="21008"/>
                  </a:moveTo>
                  <a:lnTo>
                    <a:pt x="18976" y="21008"/>
                  </a:lnTo>
                  <a:lnTo>
                    <a:pt x="18976" y="21501"/>
                  </a:lnTo>
                  <a:lnTo>
                    <a:pt x="18482" y="21501"/>
                  </a:lnTo>
                  <a:lnTo>
                    <a:pt x="18482" y="21008"/>
                  </a:lnTo>
                  <a:close/>
                  <a:moveTo>
                    <a:pt x="19356" y="21107"/>
                  </a:moveTo>
                  <a:lnTo>
                    <a:pt x="19851" y="21107"/>
                  </a:lnTo>
                  <a:lnTo>
                    <a:pt x="19851" y="21304"/>
                  </a:lnTo>
                  <a:lnTo>
                    <a:pt x="19356" y="21304"/>
                  </a:lnTo>
                  <a:lnTo>
                    <a:pt x="19356" y="21107"/>
                  </a:lnTo>
                  <a:close/>
                  <a:moveTo>
                    <a:pt x="20231" y="21107"/>
                  </a:moveTo>
                  <a:lnTo>
                    <a:pt x="20725" y="21107"/>
                  </a:lnTo>
                  <a:lnTo>
                    <a:pt x="20725" y="21501"/>
                  </a:lnTo>
                  <a:lnTo>
                    <a:pt x="20231" y="21501"/>
                  </a:lnTo>
                  <a:lnTo>
                    <a:pt x="20231" y="21107"/>
                  </a:lnTo>
                  <a:close/>
                  <a:moveTo>
                    <a:pt x="21106" y="21107"/>
                  </a:moveTo>
                  <a:lnTo>
                    <a:pt x="21600" y="21107"/>
                  </a:lnTo>
                  <a:lnTo>
                    <a:pt x="21600" y="21205"/>
                  </a:lnTo>
                  <a:lnTo>
                    <a:pt x="21106" y="21205"/>
                  </a:lnTo>
                  <a:lnTo>
                    <a:pt x="21106" y="21107"/>
                  </a:lnTo>
                  <a:close/>
                </a:path>
              </a:pathLst>
            </a:custGeom>
            <a:solidFill>
              <a:srgbClr val="4BACC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513980" y="2715868"/>
              <a:ext cx="127001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0</a:t>
              </a:r>
            </a:p>
          </p:txBody>
        </p:sp>
        <p:sp>
          <p:nvSpPr>
            <p:cNvPr id="264" name="Shape 264"/>
            <p:cNvSpPr/>
            <p:nvPr/>
          </p:nvSpPr>
          <p:spPr>
            <a:xfrm>
              <a:off x="411256" y="2413105"/>
              <a:ext cx="225823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10</a:t>
              </a:r>
            </a:p>
          </p:txBody>
        </p:sp>
        <p:sp>
          <p:nvSpPr>
            <p:cNvPr id="265" name="Shape 265"/>
            <p:cNvSpPr/>
            <p:nvPr/>
          </p:nvSpPr>
          <p:spPr>
            <a:xfrm>
              <a:off x="411256" y="2112138"/>
              <a:ext cx="225823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20</a:t>
              </a:r>
            </a:p>
          </p:txBody>
        </p:sp>
        <p:sp>
          <p:nvSpPr>
            <p:cNvPr id="266" name="Shape 266"/>
            <p:cNvSpPr/>
            <p:nvPr/>
          </p:nvSpPr>
          <p:spPr>
            <a:xfrm>
              <a:off x="411256" y="1809375"/>
              <a:ext cx="225823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30</a:t>
              </a:r>
            </a:p>
          </p:txBody>
        </p:sp>
        <p:sp>
          <p:nvSpPr>
            <p:cNvPr id="267" name="Shape 267"/>
            <p:cNvSpPr/>
            <p:nvPr/>
          </p:nvSpPr>
          <p:spPr>
            <a:xfrm>
              <a:off x="411256" y="1508414"/>
              <a:ext cx="225823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40</a:t>
              </a:r>
            </a:p>
          </p:txBody>
        </p:sp>
        <p:sp>
          <p:nvSpPr>
            <p:cNvPr id="268" name="Shape 268"/>
            <p:cNvSpPr/>
            <p:nvPr/>
          </p:nvSpPr>
          <p:spPr>
            <a:xfrm>
              <a:off x="411256" y="1207452"/>
              <a:ext cx="225823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50</a:t>
              </a:r>
            </a:p>
          </p:txBody>
        </p:sp>
        <p:sp>
          <p:nvSpPr>
            <p:cNvPr id="269" name="Shape 269"/>
            <p:cNvSpPr/>
            <p:nvPr/>
          </p:nvSpPr>
          <p:spPr>
            <a:xfrm>
              <a:off x="411256" y="904689"/>
              <a:ext cx="225823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60</a:t>
              </a:r>
            </a:p>
          </p:txBody>
        </p:sp>
        <p:sp>
          <p:nvSpPr>
            <p:cNvPr id="270" name="Shape 270"/>
            <p:cNvSpPr/>
            <p:nvPr/>
          </p:nvSpPr>
          <p:spPr>
            <a:xfrm>
              <a:off x="411256" y="603729"/>
              <a:ext cx="225823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70</a:t>
              </a:r>
            </a:p>
          </p:txBody>
        </p:sp>
        <p:sp>
          <p:nvSpPr>
            <p:cNvPr id="271" name="Shape 271"/>
            <p:cNvSpPr/>
            <p:nvPr/>
          </p:nvSpPr>
          <p:spPr>
            <a:xfrm>
              <a:off x="411256" y="302767"/>
              <a:ext cx="225823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80</a:t>
              </a:r>
            </a:p>
          </p:txBody>
        </p:sp>
        <p:sp>
          <p:nvSpPr>
            <p:cNvPr id="272" name="Shape 272"/>
            <p:cNvSpPr/>
            <p:nvPr/>
          </p:nvSpPr>
          <p:spPr>
            <a:xfrm>
              <a:off x="411256" y="-1"/>
              <a:ext cx="225823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90</a:t>
              </a:r>
            </a:p>
          </p:txBody>
        </p:sp>
        <p:sp>
          <p:nvSpPr>
            <p:cNvPr id="273" name="Shape 273"/>
            <p:cNvSpPr/>
            <p:nvPr/>
          </p:nvSpPr>
          <p:spPr>
            <a:xfrm rot="16200000">
              <a:off x="618566" y="3081589"/>
              <a:ext cx="541537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Иран </a:t>
              </a:r>
            </a:p>
          </p:txBody>
        </p:sp>
        <p:sp>
          <p:nvSpPr>
            <p:cNvPr id="274" name="Shape 274"/>
            <p:cNvSpPr/>
            <p:nvPr/>
          </p:nvSpPr>
          <p:spPr>
            <a:xfrm rot="16200000">
              <a:off x="194508" y="3544889"/>
              <a:ext cx="1873946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Саудовская Аравия </a:t>
              </a:r>
            </a:p>
          </p:txBody>
        </p:sp>
        <p:sp>
          <p:nvSpPr>
            <p:cNvPr id="275" name="Shape 275"/>
            <p:cNvSpPr/>
            <p:nvPr/>
          </p:nvSpPr>
          <p:spPr>
            <a:xfrm rot="16200000">
              <a:off x="1043683" y="3204136"/>
              <a:ext cx="659905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Россия</a:t>
              </a:r>
            </a:p>
          </p:txBody>
        </p:sp>
        <p:sp>
          <p:nvSpPr>
            <p:cNvPr id="276" name="Shape 276"/>
            <p:cNvSpPr/>
            <p:nvPr/>
          </p:nvSpPr>
          <p:spPr>
            <a:xfrm rot="16200000">
              <a:off x="1283698" y="3133204"/>
              <a:ext cx="664171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Индия </a:t>
              </a:r>
            </a:p>
          </p:txBody>
        </p:sp>
        <p:sp>
          <p:nvSpPr>
            <p:cNvPr id="277" name="Shape 277"/>
            <p:cNvSpPr/>
            <p:nvPr/>
          </p:nvSpPr>
          <p:spPr>
            <a:xfrm rot="16200000">
              <a:off x="1544455" y="3173003"/>
              <a:ext cx="626964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Китай </a:t>
              </a:r>
            </a:p>
          </p:txBody>
        </p:sp>
        <p:sp>
          <p:nvSpPr>
            <p:cNvPr id="278" name="Shape 278"/>
            <p:cNvSpPr/>
            <p:nvPr/>
          </p:nvSpPr>
          <p:spPr>
            <a:xfrm rot="16200000">
              <a:off x="1748800" y="3179347"/>
              <a:ext cx="702569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Египет </a:t>
              </a:r>
            </a:p>
          </p:txBody>
        </p:sp>
        <p:sp>
          <p:nvSpPr>
            <p:cNvPr id="279" name="Shape 279"/>
            <p:cNvSpPr/>
            <p:nvPr/>
          </p:nvSpPr>
          <p:spPr>
            <a:xfrm rot="16200000">
              <a:off x="1818806" y="3409032"/>
              <a:ext cx="1046858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Венесуэла </a:t>
              </a:r>
            </a:p>
          </p:txBody>
        </p:sp>
        <p:sp>
          <p:nvSpPr>
            <p:cNvPr id="280" name="Shape 280"/>
            <p:cNvSpPr/>
            <p:nvPr/>
          </p:nvSpPr>
          <p:spPr>
            <a:xfrm rot="16200000">
              <a:off x="2389575" y="3083407"/>
              <a:ext cx="389633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ОАЭ</a:t>
              </a:r>
            </a:p>
          </p:txBody>
        </p:sp>
        <p:sp>
          <p:nvSpPr>
            <p:cNvPr id="281" name="Shape 281"/>
            <p:cNvSpPr/>
            <p:nvPr/>
          </p:nvSpPr>
          <p:spPr>
            <a:xfrm rot="16200000">
              <a:off x="2281381" y="3370249"/>
              <a:ext cx="1090316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Индонезия </a:t>
              </a:r>
            </a:p>
          </p:txBody>
        </p:sp>
        <p:sp>
          <p:nvSpPr>
            <p:cNvPr id="282" name="Shape 282"/>
            <p:cNvSpPr/>
            <p:nvPr/>
          </p:nvSpPr>
          <p:spPr>
            <a:xfrm rot="16200000">
              <a:off x="2391764" y="3462756"/>
              <a:ext cx="1348471" cy="266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b="1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</a:defRPr>
              </a:pPr>
              <a:r>
                <a:rPr b="1">
                  <a:solidFill>
                    <a:srgbClr val="7030A0"/>
                  </a:solidFill>
                </a:rPr>
                <a:t>Узбекистан </a:t>
              </a:r>
            </a:p>
          </p:txBody>
        </p:sp>
        <p:sp>
          <p:nvSpPr>
            <p:cNvPr id="283" name="Shape 283"/>
            <p:cNvSpPr/>
            <p:nvPr/>
          </p:nvSpPr>
          <p:spPr>
            <a:xfrm rot="16200000">
              <a:off x="3044440" y="3084437"/>
              <a:ext cx="532806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Ирак </a:t>
              </a:r>
            </a:p>
          </p:txBody>
        </p:sp>
        <p:sp>
          <p:nvSpPr>
            <p:cNvPr id="284" name="Shape 284"/>
            <p:cNvSpPr/>
            <p:nvPr/>
          </p:nvSpPr>
          <p:spPr>
            <a:xfrm rot="16200000">
              <a:off x="3208903" y="3231053"/>
              <a:ext cx="688182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Алжир </a:t>
              </a:r>
            </a:p>
          </p:txBody>
        </p:sp>
        <p:sp>
          <p:nvSpPr>
            <p:cNvPr id="285" name="Shape 285"/>
            <p:cNvSpPr/>
            <p:nvPr/>
          </p:nvSpPr>
          <p:spPr>
            <a:xfrm rot="16200000">
              <a:off x="3392118" y="3239785"/>
              <a:ext cx="806054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Мексика</a:t>
              </a:r>
            </a:p>
          </p:txBody>
        </p:sp>
        <p:sp>
          <p:nvSpPr>
            <p:cNvPr id="286" name="Shape 286"/>
            <p:cNvSpPr/>
            <p:nvPr/>
          </p:nvSpPr>
          <p:spPr>
            <a:xfrm rot="16200000">
              <a:off x="3602314" y="3328657"/>
              <a:ext cx="869951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Таиланд </a:t>
              </a:r>
            </a:p>
          </p:txBody>
        </p:sp>
        <p:sp>
          <p:nvSpPr>
            <p:cNvPr id="287" name="Shape 287"/>
            <p:cNvSpPr/>
            <p:nvPr/>
          </p:nvSpPr>
          <p:spPr>
            <a:xfrm rot="16200000">
              <a:off x="3855631" y="3280817"/>
              <a:ext cx="847626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Украина </a:t>
              </a:r>
            </a:p>
          </p:txBody>
        </p:sp>
        <p:sp>
          <p:nvSpPr>
            <p:cNvPr id="288" name="Shape 288"/>
            <p:cNvSpPr/>
            <p:nvPr/>
          </p:nvSpPr>
          <p:spPr>
            <a:xfrm rot="16200000">
              <a:off x="4159845" y="3238967"/>
              <a:ext cx="723505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Кувейт </a:t>
              </a:r>
            </a:p>
          </p:txBody>
        </p:sp>
        <p:sp>
          <p:nvSpPr>
            <p:cNvPr id="289" name="Shape 289"/>
            <p:cNvSpPr/>
            <p:nvPr/>
          </p:nvSpPr>
          <p:spPr>
            <a:xfrm rot="16200000">
              <a:off x="4294142" y="3307323"/>
              <a:ext cx="939205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Пакистан </a:t>
              </a:r>
            </a:p>
          </p:txBody>
        </p:sp>
        <p:sp>
          <p:nvSpPr>
            <p:cNvPr id="290" name="Shape 290"/>
            <p:cNvSpPr/>
            <p:nvPr/>
          </p:nvSpPr>
          <p:spPr>
            <a:xfrm rot="16200000">
              <a:off x="4482522" y="3381469"/>
              <a:ext cx="1046759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Аргентина </a:t>
              </a:r>
            </a:p>
          </p:txBody>
        </p:sp>
        <p:sp>
          <p:nvSpPr>
            <p:cNvPr id="291" name="Shape 291"/>
            <p:cNvSpPr/>
            <p:nvPr/>
          </p:nvSpPr>
          <p:spPr>
            <a:xfrm rot="16200000">
              <a:off x="4758552" y="3312477"/>
              <a:ext cx="978993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Малайзия </a:t>
              </a:r>
            </a:p>
          </p:txBody>
        </p:sp>
        <p:sp>
          <p:nvSpPr>
            <p:cNvPr id="292" name="Shape 292"/>
            <p:cNvSpPr/>
            <p:nvPr/>
          </p:nvSpPr>
          <p:spPr>
            <a:xfrm rot="16200000">
              <a:off x="4972480" y="3460112"/>
              <a:ext cx="1035448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Бангладеш</a:t>
              </a:r>
            </a:p>
          </p:txBody>
        </p:sp>
        <p:sp>
          <p:nvSpPr>
            <p:cNvPr id="293" name="Shape 293"/>
            <p:cNvSpPr/>
            <p:nvPr/>
          </p:nvSpPr>
          <p:spPr>
            <a:xfrm rot="16200000">
              <a:off x="4895197" y="3602618"/>
              <a:ext cx="1668935" cy="266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b="1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</a:defRPr>
              </a:pPr>
              <a:r>
                <a:rPr b="1">
                  <a:solidFill>
                    <a:srgbClr val="7030A0"/>
                  </a:solidFill>
                </a:rPr>
                <a:t>Туркменистан </a:t>
              </a:r>
            </a:p>
          </p:txBody>
        </p:sp>
        <p:sp>
          <p:nvSpPr>
            <p:cNvPr id="294" name="Shape 294"/>
            <p:cNvSpPr/>
            <p:nvPr/>
          </p:nvSpPr>
          <p:spPr>
            <a:xfrm rot="16200000">
              <a:off x="5373093" y="3467968"/>
              <a:ext cx="1197447" cy="266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b="1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</a:defRPr>
              </a:pPr>
              <a:r>
                <a:rPr b="1">
                  <a:solidFill>
                    <a:srgbClr val="7030A0"/>
                  </a:solidFill>
                </a:rPr>
                <a:t>Казахстан </a:t>
              </a:r>
            </a:p>
          </p:txBody>
        </p:sp>
        <p:sp>
          <p:nvSpPr>
            <p:cNvPr id="295" name="Shape 295"/>
            <p:cNvSpPr/>
            <p:nvPr/>
          </p:nvSpPr>
          <p:spPr>
            <a:xfrm rot="16200000">
              <a:off x="5889578" y="3148111"/>
              <a:ext cx="654150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Ливия </a:t>
              </a:r>
            </a:p>
          </p:txBody>
        </p:sp>
        <p:sp>
          <p:nvSpPr>
            <p:cNvPr id="296" name="Shape 296"/>
            <p:cNvSpPr/>
            <p:nvPr/>
          </p:nvSpPr>
          <p:spPr>
            <a:xfrm rot="16200000">
              <a:off x="6152762" y="3175411"/>
              <a:ext cx="612081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Катар </a:t>
              </a:r>
            </a:p>
          </p:txBody>
        </p:sp>
        <p:sp>
          <p:nvSpPr>
            <p:cNvPr id="297" name="Shape 297"/>
            <p:cNvSpPr/>
            <p:nvPr/>
          </p:nvSpPr>
          <p:spPr>
            <a:xfrm rot="16200000">
              <a:off x="6277449" y="3292838"/>
              <a:ext cx="847031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Эквадор </a:t>
              </a:r>
            </a:p>
          </p:txBody>
        </p:sp>
        <p:sp>
          <p:nvSpPr>
            <p:cNvPr id="298" name="Shape 298"/>
            <p:cNvSpPr/>
            <p:nvPr/>
          </p:nvSpPr>
          <p:spPr>
            <a:xfrm rot="16200000">
              <a:off x="-499394" y="1591410"/>
              <a:ext cx="1481386" cy="482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Млрд долларов США</a:t>
              </a:r>
            </a:p>
          </p:txBody>
        </p:sp>
        <p:sp>
          <p:nvSpPr>
            <p:cNvPr id="299" name="Shape 299"/>
            <p:cNvSpPr/>
            <p:nvPr/>
          </p:nvSpPr>
          <p:spPr>
            <a:xfrm>
              <a:off x="735966" y="157555"/>
              <a:ext cx="50153" cy="9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735966" y="457118"/>
              <a:ext cx="50153" cy="9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735966" y="756677"/>
              <a:ext cx="50153" cy="9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>
              <a:off x="735966" y="1056237"/>
              <a:ext cx="50153" cy="9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735966" y="1355797"/>
              <a:ext cx="50153" cy="9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735966" y="1655357"/>
              <a:ext cx="50153" cy="9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735966" y="1954916"/>
              <a:ext cx="50153" cy="9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735966" y="2254478"/>
              <a:ext cx="50153" cy="9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735966" y="2554041"/>
              <a:ext cx="50153" cy="9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735966" y="2853598"/>
              <a:ext cx="50153" cy="9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 flipH="1">
              <a:off x="799977" y="145892"/>
              <a:ext cx="8" cy="2698612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3210505" y="2863070"/>
              <a:ext cx="9" cy="51929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793923" y="2863070"/>
              <a:ext cx="9" cy="51929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2968847" y="2863070"/>
              <a:ext cx="9" cy="51929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2727188" y="2863070"/>
              <a:ext cx="9" cy="51929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3452163" y="2863070"/>
              <a:ext cx="9" cy="51929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>
              <a:off x="3693822" y="2863070"/>
              <a:ext cx="9" cy="51929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>
              <a:off x="3935480" y="2863070"/>
              <a:ext cx="9" cy="51929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>
              <a:off x="2485531" y="2863070"/>
              <a:ext cx="9" cy="51929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2243873" y="2863070"/>
              <a:ext cx="9" cy="51929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2002214" y="2863070"/>
              <a:ext cx="9" cy="51929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1760556" y="2863070"/>
              <a:ext cx="9" cy="51929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1518897" y="2863070"/>
              <a:ext cx="9" cy="51929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1277239" y="2863070"/>
              <a:ext cx="9" cy="51929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1035582" y="2863070"/>
              <a:ext cx="9" cy="51929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4177139" y="2863070"/>
              <a:ext cx="9" cy="51929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4418800" y="2863070"/>
              <a:ext cx="9" cy="51929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4660459" y="2863070"/>
              <a:ext cx="9" cy="51929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4902119" y="2863070"/>
              <a:ext cx="9" cy="51929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5143777" y="2863070"/>
              <a:ext cx="9" cy="51929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5385434" y="2863070"/>
              <a:ext cx="9" cy="51929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5627093" y="2863070"/>
              <a:ext cx="9" cy="51929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5868751" y="2863070"/>
              <a:ext cx="9" cy="51929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6110410" y="2863070"/>
              <a:ext cx="9" cy="51929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6352068" y="2863070"/>
              <a:ext cx="9" cy="51929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6593725" y="2863070"/>
              <a:ext cx="9" cy="51929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6835384" y="2863070"/>
              <a:ext cx="9" cy="51929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792551" y="2853341"/>
              <a:ext cx="6043209" cy="11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</p:grpSp>
      <p:sp>
        <p:nvSpPr>
          <p:cNvPr id="338" name="Shape 338"/>
          <p:cNvSpPr>
            <a:spLocks noGrp="1"/>
          </p:cNvSpPr>
          <p:nvPr>
            <p:ph type="title"/>
          </p:nvPr>
        </p:nvSpPr>
        <p:spPr>
          <a:xfrm>
            <a:off x="1079999" y="237600"/>
            <a:ext cx="7687834" cy="1022401"/>
          </a:xfrm>
          <a:prstGeom prst="rect">
            <a:avLst/>
          </a:prstGeom>
        </p:spPr>
        <p:txBody>
          <a:bodyPr>
            <a:normAutofit/>
          </a:bodyPr>
          <a:lstStyle>
            <a:lvl1pPr defTabSz="685800">
              <a:defRPr sz="2100">
                <a:solidFill>
                  <a:srgbClr val="2B2E72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2B2E72"/>
                </a:solidFill>
              </a:rPr>
              <a:t>Субсидии в сфере потребления ископаемого топлива ведущих 25 стран, не являющихся участниками ОЭСР, (2010)</a:t>
            </a:r>
          </a:p>
        </p:txBody>
      </p:sp>
      <p:sp>
        <p:nvSpPr>
          <p:cNvPr id="339" name="Shape 339"/>
          <p:cNvSpPr/>
          <p:nvPr/>
        </p:nvSpPr>
        <p:spPr>
          <a:xfrm>
            <a:off x="1427158" y="6283323"/>
            <a:ext cx="3960822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400"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i="0"/>
            </a:pPr>
            <a:r>
              <a:rPr sz="1400" i="1"/>
              <a:t>Источник:  IEA, 2010.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/>
          </p:cNvSpPr>
          <p:nvPr>
            <p:ph type="body" idx="4294967295"/>
          </p:nvPr>
        </p:nvSpPr>
        <p:spPr>
          <a:xfrm>
            <a:off x="827583" y="497856"/>
            <a:ext cx="7620001" cy="5616628"/>
          </a:xfrm>
          <a:prstGeom prst="rect">
            <a:avLst/>
          </a:prstGeom>
        </p:spPr>
        <p:txBody>
          <a:bodyPr lIns="0" tIns="0" rIns="0" bIns="0">
            <a:normAutofit fontScale="92500" lnSpcReduction="10000"/>
          </a:bodyPr>
          <a:lstStyle/>
          <a:p>
            <a:pPr marL="0" lvl="0" indent="0" defTabSz="457200">
              <a:spcBef>
                <a:spcPts val="0"/>
              </a:spcBef>
              <a:buSzTx/>
              <a:buNone/>
              <a:defRPr sz="1800"/>
            </a:pPr>
            <a:r>
              <a:rPr sz="2800" b="1" dirty="0" err="1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Сотрудничество</a:t>
            </a:r>
            <a:r>
              <a:rPr sz="2800" b="1" dirty="0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в ЦА в </a:t>
            </a:r>
            <a:r>
              <a:rPr sz="2800" b="1" dirty="0" err="1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области</a:t>
            </a:r>
            <a:r>
              <a:rPr sz="2800" b="1" dirty="0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ВИЭ и ЭЭ -</a:t>
            </a:r>
            <a:r>
              <a:rPr sz="2800" b="1" dirty="0" err="1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Выгоды</a:t>
            </a:r>
            <a:r>
              <a:rPr sz="2800" b="1" dirty="0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800" b="1" dirty="0" err="1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для</a:t>
            </a:r>
            <a:r>
              <a:rPr sz="2800" b="1" dirty="0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800" b="1" dirty="0" err="1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всех</a:t>
            </a:r>
            <a:r>
              <a:rPr sz="2800" b="1" dirty="0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800" b="1" dirty="0" err="1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сторон</a:t>
            </a:r>
            <a:r>
              <a:rPr sz="2800" b="1" dirty="0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:</a:t>
            </a:r>
          </a:p>
          <a:p>
            <a:pPr marL="0" lvl="0" indent="0" defTabSz="457200">
              <a:spcBef>
                <a:spcPts val="0"/>
              </a:spcBef>
              <a:buSzTx/>
              <a:buNone/>
              <a:defRPr sz="1800"/>
            </a:pPr>
            <a:endParaRPr sz="2800" dirty="0">
              <a:solidFill>
                <a:srgbClr val="3B237E"/>
              </a:solidFill>
              <a:uFill>
                <a:solidFill/>
              </a:uFill>
              <a:latin typeface="Times Roman"/>
              <a:ea typeface="Times Roman"/>
              <a:cs typeface="Times Roman"/>
              <a:sym typeface="Times Roman"/>
            </a:endParaRPr>
          </a:p>
          <a:p>
            <a:pPr marL="1056705" lvl="0" indent="-1056705" defTabSz="457200">
              <a:spcBef>
                <a:spcPts val="0"/>
              </a:spcBef>
              <a:buClr>
                <a:srgbClr val="3B237E"/>
              </a:buClr>
              <a:buFont typeface="Times Roman"/>
              <a:defRPr sz="1800"/>
            </a:pPr>
            <a:r>
              <a:rPr sz="2800" dirty="0" err="1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укрепит</a:t>
            </a:r>
            <a:r>
              <a:rPr sz="2800" dirty="0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800" dirty="0" err="1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потенциал</a:t>
            </a:r>
            <a:r>
              <a:rPr sz="2800" dirty="0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800" dirty="0" err="1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для</a:t>
            </a:r>
            <a:r>
              <a:rPr sz="2800" dirty="0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800" dirty="0" err="1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развития</a:t>
            </a:r>
            <a:r>
              <a:rPr sz="2800" dirty="0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ВИЭ и </a:t>
            </a:r>
            <a:r>
              <a:rPr sz="2800" dirty="0" smtClean="0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ЭЭ</a:t>
            </a:r>
            <a:endParaRPr sz="2800" dirty="0">
              <a:solidFill>
                <a:srgbClr val="3B237E"/>
              </a:solidFill>
              <a:uFill>
                <a:solidFill/>
              </a:uFill>
              <a:latin typeface="Times Roman"/>
              <a:ea typeface="Times Roman"/>
              <a:cs typeface="Times Roman"/>
              <a:sym typeface="Times Roman"/>
            </a:endParaRPr>
          </a:p>
          <a:p>
            <a:pPr marL="1056705" lvl="0" indent="-1056705" defTabSz="457200">
              <a:spcBef>
                <a:spcPts val="0"/>
              </a:spcBef>
              <a:buClr>
                <a:srgbClr val="3B237E"/>
              </a:buClr>
              <a:buFont typeface="Times Roman"/>
              <a:defRPr sz="1800"/>
            </a:pPr>
            <a:r>
              <a:rPr sz="2800" dirty="0" err="1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повысит</a:t>
            </a:r>
            <a:r>
              <a:rPr sz="2800" dirty="0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800" dirty="0" err="1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емкость</a:t>
            </a:r>
            <a:r>
              <a:rPr sz="2800" dirty="0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800" dirty="0" err="1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будущего</a:t>
            </a:r>
            <a:r>
              <a:rPr sz="2800" dirty="0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800" dirty="0" err="1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рынка</a:t>
            </a:r>
            <a:r>
              <a:rPr sz="2800" dirty="0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ВИЭ и ЭЭ  </a:t>
            </a:r>
            <a:r>
              <a:rPr sz="2800" dirty="0" err="1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для</a:t>
            </a:r>
            <a:r>
              <a:rPr sz="2800" dirty="0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800" dirty="0" err="1" smtClean="0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инвесторов</a:t>
            </a:r>
            <a:endParaRPr sz="2800" dirty="0">
              <a:solidFill>
                <a:srgbClr val="3B237E"/>
              </a:solidFill>
              <a:uFill>
                <a:solidFill/>
              </a:uFill>
              <a:latin typeface="Times Roman"/>
              <a:ea typeface="Times Roman"/>
              <a:cs typeface="Times Roman"/>
              <a:sym typeface="Times Roman"/>
            </a:endParaRPr>
          </a:p>
          <a:p>
            <a:pPr marL="1056705" lvl="0" indent="-1056705" defTabSz="457200">
              <a:spcBef>
                <a:spcPts val="0"/>
              </a:spcBef>
              <a:buClr>
                <a:srgbClr val="3B237E"/>
              </a:buClr>
              <a:buFont typeface="Times Roman"/>
              <a:defRPr sz="1800"/>
            </a:pPr>
            <a:r>
              <a:rPr sz="2800" dirty="0" err="1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расширит</a:t>
            </a:r>
            <a:r>
              <a:rPr sz="2800" dirty="0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800" dirty="0" err="1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возможности</a:t>
            </a:r>
            <a:r>
              <a:rPr sz="2800" dirty="0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800" dirty="0" err="1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для</a:t>
            </a:r>
            <a:r>
              <a:rPr sz="2800" dirty="0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800" dirty="0" err="1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обмена</a:t>
            </a:r>
            <a:r>
              <a:rPr sz="2800" dirty="0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800" dirty="0" err="1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опытом</a:t>
            </a:r>
            <a:r>
              <a:rPr sz="2800" dirty="0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и </a:t>
            </a:r>
            <a:r>
              <a:rPr sz="2800" dirty="0" err="1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передачи</a:t>
            </a:r>
            <a:r>
              <a:rPr sz="2800" dirty="0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800" dirty="0" err="1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наилучших</a:t>
            </a:r>
            <a:r>
              <a:rPr sz="2800" dirty="0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800" dirty="0" err="1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практик</a:t>
            </a:r>
            <a:r>
              <a:rPr sz="2800" dirty="0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и </a:t>
            </a:r>
            <a:r>
              <a:rPr sz="2800" dirty="0" err="1" smtClean="0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технологий</a:t>
            </a:r>
            <a:endParaRPr sz="2800" dirty="0">
              <a:solidFill>
                <a:srgbClr val="3B237E"/>
              </a:solidFill>
              <a:uFill>
                <a:solidFill/>
              </a:uFill>
              <a:latin typeface="Times Roman"/>
              <a:ea typeface="Times Roman"/>
              <a:cs typeface="Times Roman"/>
              <a:sym typeface="Times Roman"/>
            </a:endParaRPr>
          </a:p>
          <a:p>
            <a:pPr marL="1056705" lvl="0" indent="-1056705" defTabSz="457200">
              <a:spcBef>
                <a:spcPts val="0"/>
              </a:spcBef>
              <a:buClr>
                <a:srgbClr val="3B237E"/>
              </a:buClr>
              <a:buFont typeface="Times Roman"/>
              <a:defRPr sz="1800"/>
            </a:pPr>
            <a:r>
              <a:rPr sz="2800" dirty="0" err="1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внесет</a:t>
            </a:r>
            <a:r>
              <a:rPr sz="2800" dirty="0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800" dirty="0" err="1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вклад</a:t>
            </a:r>
            <a:r>
              <a:rPr sz="2800" dirty="0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в </a:t>
            </a:r>
            <a:r>
              <a:rPr sz="2800" dirty="0" err="1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энергетическую</a:t>
            </a:r>
            <a:r>
              <a:rPr sz="2800" dirty="0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800" dirty="0" err="1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безопасность</a:t>
            </a:r>
            <a:r>
              <a:rPr sz="2800" dirty="0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800" dirty="0" err="1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повышение</a:t>
            </a:r>
            <a:r>
              <a:rPr sz="2800" dirty="0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800" dirty="0" err="1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уровня</a:t>
            </a:r>
            <a:r>
              <a:rPr sz="2800" dirty="0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800" dirty="0" err="1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жизни</a:t>
            </a:r>
            <a:r>
              <a:rPr sz="2800" dirty="0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800" dirty="0" err="1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населения</a:t>
            </a:r>
            <a:r>
              <a:rPr sz="2800" dirty="0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 а </a:t>
            </a:r>
            <a:r>
              <a:rPr sz="2800" dirty="0" err="1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также</a:t>
            </a:r>
            <a:r>
              <a:rPr sz="2800" dirty="0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</a:p>
          <a:p>
            <a:pPr marL="1056705" lvl="0" indent="-1056705" defTabSz="457200">
              <a:spcBef>
                <a:spcPts val="0"/>
              </a:spcBef>
              <a:buClr>
                <a:srgbClr val="3B237E"/>
              </a:buClr>
              <a:buFont typeface="Times Roman"/>
              <a:defRPr sz="1800"/>
            </a:pPr>
            <a:r>
              <a:rPr sz="2800" dirty="0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в </a:t>
            </a:r>
            <a:r>
              <a:rPr sz="2800" dirty="0" err="1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сохранение</a:t>
            </a:r>
            <a:r>
              <a:rPr sz="2800" dirty="0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800" dirty="0" err="1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окружающей</a:t>
            </a:r>
            <a:r>
              <a:rPr sz="2800" dirty="0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800" dirty="0" err="1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среды</a:t>
            </a:r>
            <a:r>
              <a:rPr sz="2800" dirty="0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и </a:t>
            </a:r>
            <a:r>
              <a:rPr sz="2800" dirty="0" err="1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устойчивое</a:t>
            </a:r>
            <a:r>
              <a:rPr sz="2800" dirty="0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800" dirty="0" err="1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развитие</a:t>
            </a:r>
            <a:endParaRPr sz="2800" dirty="0">
              <a:solidFill>
                <a:srgbClr val="3B237E"/>
              </a:solidFill>
              <a:uFill>
                <a:solidFill/>
              </a:uFill>
              <a:latin typeface="Times Roman"/>
              <a:ea typeface="Times Roman"/>
              <a:cs typeface="Times Roman"/>
              <a:sym typeface="Times Roman"/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>
            <a:spLocks noGrp="1"/>
          </p:cNvSpPr>
          <p:nvPr>
            <p:ph type="body" idx="4294967295"/>
          </p:nvPr>
        </p:nvSpPr>
        <p:spPr>
          <a:xfrm>
            <a:off x="372962" y="1166788"/>
            <a:ext cx="8652076" cy="4724647"/>
          </a:xfrm>
          <a:prstGeom prst="rect">
            <a:avLst/>
          </a:prstGeom>
        </p:spPr>
        <p:txBody>
          <a:bodyPr lIns="0" tIns="0" rIns="0" bIns="0"/>
          <a:lstStyle/>
          <a:p>
            <a:pPr marL="0" lvl="0" indent="262392" defTabSz="443483">
              <a:spcBef>
                <a:spcPts val="0"/>
              </a:spcBef>
              <a:buSzTx/>
              <a:buNone/>
              <a:tabLst>
                <a:tab pos="431800" algn="l"/>
                <a:tab pos="863600" algn="l"/>
                <a:tab pos="1308100" algn="l"/>
                <a:tab pos="1739900" algn="l"/>
                <a:tab pos="2171700" algn="l"/>
                <a:tab pos="2616200" algn="l"/>
                <a:tab pos="3048000" algn="l"/>
                <a:tab pos="3479800" algn="l"/>
                <a:tab pos="3924300" algn="l"/>
                <a:tab pos="4356100" algn="l"/>
                <a:tab pos="4787900" algn="l"/>
                <a:tab pos="5232400" algn="l"/>
                <a:tab pos="5245100" algn="l"/>
              </a:tabLst>
              <a:defRPr sz="1800"/>
            </a:pPr>
            <a:r>
              <a:rPr sz="3200" b="1" dirty="0" err="1">
                <a:solidFill>
                  <a:srgbClr val="161B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Рекомендации</a:t>
            </a:r>
            <a:r>
              <a:rPr sz="3200" b="1" dirty="0">
                <a:solidFill>
                  <a:srgbClr val="161B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3200" b="1" dirty="0" err="1">
                <a:solidFill>
                  <a:srgbClr val="161B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по</a:t>
            </a:r>
            <a:r>
              <a:rPr sz="3200" b="1" dirty="0">
                <a:solidFill>
                  <a:srgbClr val="161B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3200" b="1" dirty="0" err="1">
                <a:solidFill>
                  <a:srgbClr val="161B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развитию</a:t>
            </a:r>
            <a:r>
              <a:rPr sz="3200" b="1" dirty="0">
                <a:solidFill>
                  <a:srgbClr val="161B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ВИЭ и ЭЭ в ЦА</a:t>
            </a:r>
            <a:endParaRPr b="1" dirty="0">
              <a:solidFill>
                <a:srgbClr val="161B7E"/>
              </a:solidFill>
              <a:uFill>
                <a:solidFill/>
              </a:uFill>
              <a:latin typeface="Times Roman"/>
              <a:ea typeface="Times Roman"/>
              <a:cs typeface="Times Roman"/>
              <a:sym typeface="Times Roman"/>
            </a:endParaRPr>
          </a:p>
          <a:p>
            <a:pPr marL="0" lvl="0" indent="262392" defTabSz="443483">
              <a:spcBef>
                <a:spcPts val="0"/>
              </a:spcBef>
              <a:buSzTx/>
              <a:buNone/>
              <a:tabLst>
                <a:tab pos="431800" algn="l"/>
                <a:tab pos="863600" algn="l"/>
                <a:tab pos="1308100" algn="l"/>
                <a:tab pos="1739900" algn="l"/>
                <a:tab pos="2171700" algn="l"/>
                <a:tab pos="2616200" algn="l"/>
                <a:tab pos="3048000" algn="l"/>
                <a:tab pos="3479800" algn="l"/>
                <a:tab pos="3924300" algn="l"/>
                <a:tab pos="4356100" algn="l"/>
                <a:tab pos="4787900" algn="l"/>
                <a:tab pos="5232400" algn="l"/>
                <a:tab pos="5245100" algn="l"/>
              </a:tabLst>
              <a:defRPr sz="1800"/>
            </a:pPr>
            <a:endParaRPr sz="3300" dirty="0">
              <a:solidFill>
                <a:srgbClr val="161B7E"/>
              </a:solidFill>
              <a:uFill>
                <a:solidFill/>
              </a:uFill>
              <a:latin typeface="Times Roman"/>
              <a:ea typeface="Times Roman"/>
              <a:cs typeface="Times Roman"/>
              <a:sym typeface="Times Roman"/>
            </a:endParaRPr>
          </a:p>
          <a:p>
            <a:pPr marL="2359905" lvl="0" indent="-2097511" defTabSz="443483">
              <a:spcBef>
                <a:spcPts val="0"/>
              </a:spcBef>
              <a:buClr>
                <a:srgbClr val="161B7E"/>
              </a:buClr>
              <a:buFont typeface="Times Roman"/>
              <a:tabLst>
                <a:tab pos="431800" algn="l"/>
                <a:tab pos="863600" algn="l"/>
                <a:tab pos="1308100" algn="l"/>
                <a:tab pos="1739900" algn="l"/>
                <a:tab pos="2171700" algn="l"/>
                <a:tab pos="2616200" algn="l"/>
                <a:tab pos="3048000" algn="l"/>
                <a:tab pos="3479800" algn="l"/>
                <a:tab pos="3924300" algn="l"/>
                <a:tab pos="4356100" algn="l"/>
                <a:tab pos="4787900" algn="l"/>
                <a:tab pos="5232400" algn="l"/>
                <a:tab pos="5245100" algn="l"/>
              </a:tabLst>
              <a:defRPr sz="1800"/>
            </a:pPr>
            <a:r>
              <a:rPr sz="3300" dirty="0" err="1">
                <a:solidFill>
                  <a:srgbClr val="161B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при</a:t>
            </a:r>
            <a:r>
              <a:rPr sz="3300" dirty="0">
                <a:solidFill>
                  <a:srgbClr val="161B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3300" dirty="0" err="1">
                <a:solidFill>
                  <a:srgbClr val="161B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существующем</a:t>
            </a:r>
            <a:r>
              <a:rPr sz="3300" dirty="0">
                <a:solidFill>
                  <a:srgbClr val="161B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3300" dirty="0" err="1">
                <a:solidFill>
                  <a:srgbClr val="161B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статусе</a:t>
            </a:r>
            <a:r>
              <a:rPr sz="3300" dirty="0">
                <a:solidFill>
                  <a:srgbClr val="161B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МКУР</a:t>
            </a:r>
          </a:p>
          <a:p>
            <a:pPr marL="2359905" lvl="0" indent="-2097511" defTabSz="443483">
              <a:spcBef>
                <a:spcPts val="0"/>
              </a:spcBef>
              <a:buClr>
                <a:srgbClr val="161B7E"/>
              </a:buClr>
              <a:buFont typeface="Times Roman"/>
              <a:tabLst>
                <a:tab pos="431800" algn="l"/>
                <a:tab pos="863600" algn="l"/>
                <a:tab pos="1308100" algn="l"/>
                <a:tab pos="1739900" algn="l"/>
                <a:tab pos="2171700" algn="l"/>
                <a:tab pos="2616200" algn="l"/>
                <a:tab pos="3048000" algn="l"/>
                <a:tab pos="3479800" algn="l"/>
                <a:tab pos="3924300" algn="l"/>
                <a:tab pos="4356100" algn="l"/>
                <a:tab pos="4787900" algn="l"/>
                <a:tab pos="5232400" algn="l"/>
                <a:tab pos="5245100" algn="l"/>
              </a:tabLst>
              <a:defRPr sz="1800"/>
            </a:pPr>
            <a:r>
              <a:rPr sz="3300" dirty="0" err="1">
                <a:solidFill>
                  <a:srgbClr val="161B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при</a:t>
            </a:r>
            <a:r>
              <a:rPr sz="3300" dirty="0">
                <a:solidFill>
                  <a:srgbClr val="161B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3300" dirty="0" err="1">
                <a:solidFill>
                  <a:srgbClr val="161B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реформировании</a:t>
            </a:r>
            <a:r>
              <a:rPr sz="3300" dirty="0">
                <a:solidFill>
                  <a:srgbClr val="161B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3300" dirty="0" err="1">
                <a:solidFill>
                  <a:srgbClr val="161B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системы</a:t>
            </a:r>
            <a:r>
              <a:rPr sz="3300" dirty="0">
                <a:solidFill>
                  <a:srgbClr val="161B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МКУР (2015-2017)</a:t>
            </a:r>
          </a:p>
          <a:p>
            <a:pPr marL="2359905" lvl="0" indent="-2097511" defTabSz="443483">
              <a:spcBef>
                <a:spcPts val="0"/>
              </a:spcBef>
              <a:buClr>
                <a:srgbClr val="161B7E"/>
              </a:buClr>
              <a:buFont typeface="Times Roman"/>
              <a:tabLst>
                <a:tab pos="431800" algn="l"/>
                <a:tab pos="863600" algn="l"/>
                <a:tab pos="1308100" algn="l"/>
                <a:tab pos="1739900" algn="l"/>
                <a:tab pos="2171700" algn="l"/>
                <a:tab pos="2616200" algn="l"/>
                <a:tab pos="3048000" algn="l"/>
                <a:tab pos="3479800" algn="l"/>
                <a:tab pos="3924300" algn="l"/>
                <a:tab pos="4356100" algn="l"/>
                <a:tab pos="4787900" algn="l"/>
                <a:tab pos="5232400" algn="l"/>
                <a:tab pos="5245100" algn="l"/>
              </a:tabLst>
              <a:defRPr sz="1800"/>
            </a:pPr>
            <a:r>
              <a:rPr sz="3300" dirty="0" err="1">
                <a:solidFill>
                  <a:srgbClr val="161B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при</a:t>
            </a:r>
            <a:r>
              <a:rPr sz="3300" dirty="0">
                <a:solidFill>
                  <a:srgbClr val="161B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3300" dirty="0" err="1">
                <a:solidFill>
                  <a:srgbClr val="161B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реформировании</a:t>
            </a:r>
            <a:r>
              <a:rPr sz="3300" dirty="0">
                <a:solidFill>
                  <a:srgbClr val="161B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3300" dirty="0" err="1">
                <a:solidFill>
                  <a:srgbClr val="161B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общей</a:t>
            </a:r>
            <a:r>
              <a:rPr sz="3300" dirty="0">
                <a:solidFill>
                  <a:srgbClr val="161B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3300" dirty="0" err="1">
                <a:solidFill>
                  <a:srgbClr val="161B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системы</a:t>
            </a:r>
            <a:r>
              <a:rPr sz="3300" dirty="0">
                <a:solidFill>
                  <a:srgbClr val="161B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3300" dirty="0" err="1">
                <a:solidFill>
                  <a:srgbClr val="161B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управления</a:t>
            </a:r>
            <a:r>
              <a:rPr sz="3300" dirty="0">
                <a:solidFill>
                  <a:srgbClr val="161B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ООС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/>
          </p:cNvSpPr>
          <p:nvPr>
            <p:ph type="body" idx="4294967295"/>
          </p:nvPr>
        </p:nvSpPr>
        <p:spPr>
          <a:xfrm>
            <a:off x="713282" y="423859"/>
            <a:ext cx="8154445" cy="6010281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 marL="0" lvl="0" indent="186650" defTabSz="315468">
              <a:spcBef>
                <a:spcPts val="0"/>
              </a:spcBef>
              <a:buSzTx/>
              <a:buNone/>
              <a:tabLst>
                <a:tab pos="304800" algn="l"/>
                <a:tab pos="609600" algn="l"/>
                <a:tab pos="927100" algn="l"/>
                <a:tab pos="1231900" algn="l"/>
                <a:tab pos="1549400" algn="l"/>
                <a:tab pos="1854200" algn="l"/>
                <a:tab pos="2159000" algn="l"/>
                <a:tab pos="2476500" algn="l"/>
                <a:tab pos="2781300" algn="l"/>
                <a:tab pos="3098800" algn="l"/>
                <a:tab pos="3403600" algn="l"/>
                <a:tab pos="3721100" algn="l"/>
                <a:tab pos="3721100" algn="l"/>
              </a:tabLst>
              <a:defRPr sz="1800"/>
            </a:pPr>
            <a:r>
              <a:rPr sz="2500" b="1" u="sng" dirty="0" err="1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При</a:t>
            </a:r>
            <a:r>
              <a:rPr sz="2500" b="1" u="sng" dirty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b="1" u="sng" dirty="0" err="1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существующем</a:t>
            </a:r>
            <a:r>
              <a:rPr sz="2500" b="1" u="sng" dirty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b="1" u="sng" dirty="0" err="1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статусе</a:t>
            </a:r>
            <a:r>
              <a:rPr sz="2500" b="1" u="sng" dirty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МКУР </a:t>
            </a:r>
          </a:p>
          <a:p>
            <a:pPr marL="835374" lvl="0" indent="-648722" defTabSz="315468">
              <a:spcBef>
                <a:spcPts val="0"/>
              </a:spcBef>
              <a:buClr>
                <a:srgbClr val="0C1888"/>
              </a:buClr>
              <a:buFont typeface="Times Roman"/>
              <a:tabLst>
                <a:tab pos="304800" algn="l"/>
                <a:tab pos="609600" algn="l"/>
                <a:tab pos="927100" algn="l"/>
                <a:tab pos="1231900" algn="l"/>
                <a:tab pos="1549400" algn="l"/>
                <a:tab pos="1854200" algn="l"/>
                <a:tab pos="2159000" algn="l"/>
                <a:tab pos="2476500" algn="l"/>
                <a:tab pos="2781300" algn="l"/>
                <a:tab pos="3098800" algn="l"/>
                <a:tab pos="3403600" algn="l"/>
                <a:tab pos="3721100" algn="l"/>
                <a:tab pos="3721100" algn="l"/>
              </a:tabLst>
              <a:defRPr sz="1800"/>
            </a:pPr>
            <a:r>
              <a:rPr sz="2500" dirty="0" err="1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Разработать</a:t>
            </a:r>
            <a:r>
              <a:rPr sz="2500" dirty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пилотную</a:t>
            </a:r>
            <a:r>
              <a:rPr sz="2500" dirty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программу</a:t>
            </a:r>
            <a:r>
              <a:rPr sz="2500" dirty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МКУР с </a:t>
            </a:r>
            <a:r>
              <a:rPr sz="2500" dirty="0" err="1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небольшим</a:t>
            </a:r>
            <a:r>
              <a:rPr sz="2500" dirty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количеством</a:t>
            </a:r>
            <a:r>
              <a:rPr sz="2500" dirty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демонстрационных</a:t>
            </a:r>
            <a:r>
              <a:rPr sz="2500" dirty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 smtClean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проектов</a:t>
            </a:r>
            <a:endParaRPr lang="en-US" sz="2500" dirty="0" smtClean="0">
              <a:solidFill>
                <a:srgbClr val="0C1888"/>
              </a:solidFill>
              <a:uFill>
                <a:solidFill/>
              </a:uFill>
              <a:latin typeface="Times Roman"/>
              <a:ea typeface="Times Roman"/>
              <a:cs typeface="Times Roman"/>
              <a:sym typeface="Times Roman"/>
            </a:endParaRPr>
          </a:p>
          <a:p>
            <a:pPr marL="835374" lvl="0" indent="-648722" defTabSz="315468">
              <a:spcBef>
                <a:spcPts val="0"/>
              </a:spcBef>
              <a:buClr>
                <a:srgbClr val="0C1888"/>
              </a:buClr>
              <a:buFont typeface="Times Roman"/>
              <a:tabLst>
                <a:tab pos="304800" algn="l"/>
                <a:tab pos="609600" algn="l"/>
                <a:tab pos="927100" algn="l"/>
                <a:tab pos="1231900" algn="l"/>
                <a:tab pos="1549400" algn="l"/>
                <a:tab pos="1854200" algn="l"/>
                <a:tab pos="2159000" algn="l"/>
                <a:tab pos="2476500" algn="l"/>
                <a:tab pos="2781300" algn="l"/>
                <a:tab pos="3098800" algn="l"/>
                <a:tab pos="3403600" algn="l"/>
                <a:tab pos="3721100" algn="l"/>
                <a:tab pos="3721100" algn="l"/>
              </a:tabLst>
              <a:defRPr sz="1800"/>
            </a:pPr>
            <a:r>
              <a:rPr sz="2500" dirty="0" err="1" smtClean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Интегрировать</a:t>
            </a:r>
            <a:r>
              <a:rPr sz="2500" dirty="0" smtClean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потенциалы</a:t>
            </a:r>
            <a:r>
              <a:rPr sz="2500" dirty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МКУР, РЭЦЦА, ИК </a:t>
            </a:r>
            <a:r>
              <a:rPr sz="2500" dirty="0" smtClean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МФСА</a:t>
            </a:r>
            <a:endParaRPr lang="en-US" sz="2500" dirty="0" smtClean="0">
              <a:solidFill>
                <a:srgbClr val="0C1888"/>
              </a:solidFill>
              <a:uFill>
                <a:solidFill/>
              </a:uFill>
              <a:latin typeface="Times Roman"/>
              <a:ea typeface="Times Roman"/>
              <a:cs typeface="Times Roman"/>
              <a:sym typeface="Times Roman"/>
            </a:endParaRPr>
          </a:p>
          <a:p>
            <a:pPr marL="835374" lvl="0" indent="-648722" defTabSz="315468">
              <a:spcBef>
                <a:spcPts val="0"/>
              </a:spcBef>
              <a:buClr>
                <a:srgbClr val="0C1888"/>
              </a:buClr>
              <a:buFont typeface="Times Roman"/>
              <a:tabLst>
                <a:tab pos="304800" algn="l"/>
                <a:tab pos="609600" algn="l"/>
                <a:tab pos="927100" algn="l"/>
                <a:tab pos="1231900" algn="l"/>
                <a:tab pos="1549400" algn="l"/>
                <a:tab pos="1854200" algn="l"/>
                <a:tab pos="2159000" algn="l"/>
                <a:tab pos="2476500" algn="l"/>
                <a:tab pos="2781300" algn="l"/>
                <a:tab pos="3098800" algn="l"/>
                <a:tab pos="3403600" algn="l"/>
                <a:tab pos="3721100" algn="l"/>
                <a:tab pos="3721100" algn="l"/>
              </a:tabLst>
              <a:defRPr sz="1800"/>
            </a:pPr>
            <a:r>
              <a:rPr sz="2500" dirty="0" err="1" smtClean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Создать</a:t>
            </a:r>
            <a:r>
              <a:rPr sz="2500" dirty="0" smtClean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на</a:t>
            </a:r>
            <a:r>
              <a:rPr sz="2500" dirty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основе</a:t>
            </a:r>
            <a:r>
              <a:rPr sz="2500" dirty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ОДЛ </a:t>
            </a:r>
            <a:r>
              <a:rPr sz="2500" dirty="0" err="1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рабочую</a:t>
            </a:r>
            <a:r>
              <a:rPr sz="2500" dirty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группу</a:t>
            </a:r>
            <a:r>
              <a:rPr sz="2500" dirty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для</a:t>
            </a:r>
            <a:r>
              <a:rPr sz="2500" dirty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координации</a:t>
            </a:r>
            <a:r>
              <a:rPr sz="2500" dirty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программы</a:t>
            </a:r>
            <a:r>
              <a:rPr sz="2500" dirty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с </a:t>
            </a:r>
            <a:r>
              <a:rPr sz="2500" dirty="0" err="1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участием</a:t>
            </a:r>
            <a:r>
              <a:rPr sz="2500" dirty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РЭЦЦА и НПО, ЕС, ПРООН, ЮНЕП, </a:t>
            </a:r>
            <a:r>
              <a:rPr sz="2500" dirty="0" err="1" smtClean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др</a:t>
            </a:r>
            <a:endParaRPr lang="en-US" sz="2500" dirty="0" smtClean="0">
              <a:solidFill>
                <a:srgbClr val="0C1888"/>
              </a:solidFill>
              <a:uFill>
                <a:solidFill/>
              </a:uFill>
              <a:latin typeface="Times Roman"/>
              <a:ea typeface="Times Roman"/>
              <a:cs typeface="Times Roman"/>
              <a:sym typeface="Times Roman"/>
            </a:endParaRPr>
          </a:p>
          <a:p>
            <a:pPr marL="835374" lvl="0" indent="-648722" defTabSz="315468">
              <a:spcBef>
                <a:spcPts val="0"/>
              </a:spcBef>
              <a:buClr>
                <a:srgbClr val="0C1888"/>
              </a:buClr>
              <a:buFont typeface="Times Roman"/>
              <a:tabLst>
                <a:tab pos="304800" algn="l"/>
                <a:tab pos="609600" algn="l"/>
                <a:tab pos="927100" algn="l"/>
                <a:tab pos="1231900" algn="l"/>
                <a:tab pos="1549400" algn="l"/>
                <a:tab pos="1854200" algn="l"/>
                <a:tab pos="2159000" algn="l"/>
                <a:tab pos="2476500" algn="l"/>
                <a:tab pos="2781300" algn="l"/>
                <a:tab pos="3098800" algn="l"/>
                <a:tab pos="3403600" algn="l"/>
                <a:tab pos="3721100" algn="l"/>
                <a:tab pos="3721100" algn="l"/>
              </a:tabLst>
              <a:defRPr sz="1800"/>
            </a:pPr>
            <a:r>
              <a:rPr sz="2500" dirty="0" err="1" smtClean="0">
                <a:solidFill>
                  <a:srgbClr val="0C1888"/>
                </a:solidFill>
                <a:uFill>
                  <a:solidFill/>
                </a:uFill>
              </a:rPr>
              <a:t>И</a:t>
            </a:r>
            <a:r>
              <a:rPr sz="2500" dirty="0" err="1" smtClean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нтегрировать</a:t>
            </a:r>
            <a:r>
              <a:rPr sz="2500" dirty="0" smtClean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программу</a:t>
            </a:r>
            <a:r>
              <a:rPr sz="2500" dirty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с </a:t>
            </a:r>
            <a:r>
              <a:rPr sz="2500" dirty="0" err="1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национальными</a:t>
            </a:r>
            <a:r>
              <a:rPr sz="2500" dirty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программами</a:t>
            </a:r>
            <a:r>
              <a:rPr sz="2500" dirty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по</a:t>
            </a:r>
            <a:r>
              <a:rPr sz="2500" dirty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ВИЭ и </a:t>
            </a:r>
            <a:r>
              <a:rPr sz="2500" dirty="0" smtClean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ЭЭ;</a:t>
            </a:r>
            <a:endParaRPr lang="en-US" sz="2500" dirty="0" smtClean="0">
              <a:solidFill>
                <a:srgbClr val="0C1888"/>
              </a:solidFill>
              <a:uFill>
                <a:solidFill/>
              </a:uFill>
              <a:latin typeface="Times Roman"/>
              <a:ea typeface="Times Roman"/>
              <a:cs typeface="Times Roman"/>
              <a:sym typeface="Times Roman"/>
            </a:endParaRPr>
          </a:p>
          <a:p>
            <a:pPr marL="835374" lvl="0" indent="-648722" defTabSz="315468">
              <a:spcBef>
                <a:spcPts val="0"/>
              </a:spcBef>
              <a:buClr>
                <a:srgbClr val="0C1888"/>
              </a:buClr>
              <a:buFont typeface="Times Roman"/>
              <a:tabLst>
                <a:tab pos="304800" algn="l"/>
                <a:tab pos="609600" algn="l"/>
                <a:tab pos="927100" algn="l"/>
                <a:tab pos="1231900" algn="l"/>
                <a:tab pos="1549400" algn="l"/>
                <a:tab pos="1854200" algn="l"/>
                <a:tab pos="2159000" algn="l"/>
                <a:tab pos="2476500" algn="l"/>
                <a:tab pos="2781300" algn="l"/>
                <a:tab pos="3098800" algn="l"/>
                <a:tab pos="3403600" algn="l"/>
                <a:tab pos="3721100" algn="l"/>
                <a:tab pos="3721100" algn="l"/>
              </a:tabLst>
              <a:defRPr sz="1800"/>
            </a:pPr>
            <a:r>
              <a:rPr sz="2500" dirty="0" err="1" smtClean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Пригласить</a:t>
            </a:r>
            <a:r>
              <a:rPr sz="2500" dirty="0" smtClean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НПО </a:t>
            </a:r>
            <a:r>
              <a:rPr sz="2500" dirty="0" err="1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для</a:t>
            </a:r>
            <a:r>
              <a:rPr sz="2500" dirty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широкого</a:t>
            </a:r>
            <a:r>
              <a:rPr sz="2500" dirty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распространения</a:t>
            </a:r>
            <a:r>
              <a:rPr sz="2500" dirty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опыта</a:t>
            </a:r>
            <a:r>
              <a:rPr sz="2500" dirty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и </a:t>
            </a:r>
            <a:r>
              <a:rPr sz="2500" dirty="0" err="1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обучения</a:t>
            </a:r>
            <a:r>
              <a:rPr sz="2500" dirty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на</a:t>
            </a:r>
            <a:r>
              <a:rPr sz="2500" dirty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местном</a:t>
            </a:r>
            <a:r>
              <a:rPr sz="2500" dirty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 smtClean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уровне</a:t>
            </a:r>
            <a:r>
              <a:rPr sz="2500" dirty="0" smtClean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;</a:t>
            </a:r>
            <a:endParaRPr lang="en-US" sz="2500" dirty="0" smtClean="0">
              <a:solidFill>
                <a:srgbClr val="0C1888"/>
              </a:solidFill>
              <a:uFill>
                <a:solidFill/>
              </a:uFill>
              <a:latin typeface="Times Roman"/>
              <a:ea typeface="Times Roman"/>
              <a:cs typeface="Times Roman"/>
              <a:sym typeface="Times Roman"/>
            </a:endParaRPr>
          </a:p>
          <a:p>
            <a:pPr marL="835374" lvl="0" indent="-648722" defTabSz="315468">
              <a:spcBef>
                <a:spcPts val="0"/>
              </a:spcBef>
              <a:buClr>
                <a:srgbClr val="0C1888"/>
              </a:buClr>
              <a:buFont typeface="Times Roman"/>
              <a:tabLst>
                <a:tab pos="304800" algn="l"/>
                <a:tab pos="609600" algn="l"/>
                <a:tab pos="927100" algn="l"/>
                <a:tab pos="1231900" algn="l"/>
                <a:tab pos="1549400" algn="l"/>
                <a:tab pos="1854200" algn="l"/>
                <a:tab pos="2159000" algn="l"/>
                <a:tab pos="2476500" algn="l"/>
                <a:tab pos="2781300" algn="l"/>
                <a:tab pos="3098800" algn="l"/>
                <a:tab pos="3403600" algn="l"/>
                <a:tab pos="3721100" algn="l"/>
                <a:tab pos="3721100" algn="l"/>
              </a:tabLst>
              <a:defRPr sz="1800"/>
            </a:pPr>
            <a:r>
              <a:rPr sz="2500" dirty="0" err="1" smtClean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Разработать</a:t>
            </a:r>
            <a:r>
              <a:rPr sz="2500" dirty="0" smtClean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веб-сайт</a:t>
            </a:r>
            <a:r>
              <a:rPr sz="2500" dirty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с </a:t>
            </a:r>
            <a:r>
              <a:rPr sz="2500" dirty="0" err="1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размещением</a:t>
            </a:r>
            <a:r>
              <a:rPr sz="2500" dirty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лучшего</a:t>
            </a:r>
            <a:r>
              <a:rPr sz="2500" dirty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опыта</a:t>
            </a:r>
            <a:r>
              <a:rPr sz="2500" dirty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ЕС и </a:t>
            </a:r>
            <a:r>
              <a:rPr sz="2500" dirty="0" err="1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других</a:t>
            </a:r>
            <a:r>
              <a:rPr sz="2500" dirty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 smtClean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стран</a:t>
            </a:r>
            <a:r>
              <a:rPr sz="2500" dirty="0" smtClean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;</a:t>
            </a:r>
            <a:endParaRPr lang="en-US" sz="2500" dirty="0" smtClean="0">
              <a:solidFill>
                <a:srgbClr val="0C1888"/>
              </a:solidFill>
              <a:uFill>
                <a:solidFill/>
              </a:uFill>
              <a:latin typeface="Times Roman"/>
              <a:ea typeface="Times Roman"/>
              <a:cs typeface="Times Roman"/>
              <a:sym typeface="Times Roman"/>
            </a:endParaRPr>
          </a:p>
          <a:p>
            <a:pPr marL="835374" lvl="0" indent="-648722" defTabSz="315468">
              <a:spcBef>
                <a:spcPts val="0"/>
              </a:spcBef>
              <a:buClr>
                <a:srgbClr val="0C1888"/>
              </a:buClr>
              <a:buFont typeface="Times Roman"/>
              <a:tabLst>
                <a:tab pos="304800" algn="l"/>
                <a:tab pos="609600" algn="l"/>
                <a:tab pos="927100" algn="l"/>
                <a:tab pos="1231900" algn="l"/>
                <a:tab pos="1549400" algn="l"/>
                <a:tab pos="1854200" algn="l"/>
                <a:tab pos="2159000" algn="l"/>
                <a:tab pos="2476500" algn="l"/>
                <a:tab pos="2781300" algn="l"/>
                <a:tab pos="3098800" algn="l"/>
                <a:tab pos="3403600" algn="l"/>
                <a:tab pos="3721100" algn="l"/>
                <a:tab pos="3721100" algn="l"/>
              </a:tabLst>
              <a:defRPr sz="1800"/>
            </a:pPr>
            <a:r>
              <a:rPr sz="2500" dirty="0" err="1" smtClean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Изучить</a:t>
            </a:r>
            <a:r>
              <a:rPr sz="2500" dirty="0" smtClean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возможности</a:t>
            </a:r>
            <a:r>
              <a:rPr sz="2500" dirty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сотрудничества</a:t>
            </a:r>
            <a:r>
              <a:rPr sz="2500" dirty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с ЭКСПО-2017 и </a:t>
            </a:r>
            <a:r>
              <a:rPr sz="2500" dirty="0" err="1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Программой</a:t>
            </a:r>
            <a:r>
              <a:rPr sz="2500" dirty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«</a:t>
            </a:r>
            <a:r>
              <a:rPr sz="2500" dirty="0" err="1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Зеленый</a:t>
            </a:r>
            <a:r>
              <a:rPr sz="2500" dirty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Мост</a:t>
            </a:r>
            <a:r>
              <a:rPr sz="2500" dirty="0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»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/>
          </p:cNvSpPr>
          <p:nvPr>
            <p:ph type="body" idx="4294967295"/>
          </p:nvPr>
        </p:nvSpPr>
        <p:spPr>
          <a:xfrm>
            <a:off x="527447" y="620686"/>
            <a:ext cx="8404226" cy="5832332"/>
          </a:xfrm>
          <a:prstGeom prst="rect">
            <a:avLst/>
          </a:prstGeom>
        </p:spPr>
        <p:txBody>
          <a:bodyPr lIns="0" tIns="0" rIns="0" bIns="0">
            <a:normAutofit fontScale="92500"/>
          </a:bodyPr>
          <a:lstStyle/>
          <a:p>
            <a:pPr marL="0" lvl="0" indent="159057" defTabSz="268833">
              <a:spcBef>
                <a:spcPts val="0"/>
              </a:spcBef>
              <a:buSzTx/>
              <a:buNone/>
              <a:tabLst>
                <a:tab pos="254000" algn="l"/>
                <a:tab pos="520700" algn="l"/>
                <a:tab pos="774700" algn="l"/>
                <a:tab pos="1041400" algn="l"/>
                <a:tab pos="1308100" algn="l"/>
                <a:tab pos="1574800" algn="l"/>
                <a:tab pos="1841500" algn="l"/>
                <a:tab pos="2095500" algn="l"/>
                <a:tab pos="2374900" algn="l"/>
                <a:tab pos="2628900" algn="l"/>
                <a:tab pos="2895600" algn="l"/>
                <a:tab pos="3149600" algn="l"/>
                <a:tab pos="3162300" algn="l"/>
              </a:tabLst>
              <a:defRPr sz="1800"/>
            </a:pPr>
            <a:r>
              <a:rPr sz="2500" b="1" u="sng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Для</a:t>
            </a:r>
            <a:r>
              <a:rPr sz="2500" b="1" u="sng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b="1" u="sng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реформирования</a:t>
            </a:r>
            <a:r>
              <a:rPr sz="2500" b="1" u="sng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b="1" u="sng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системы</a:t>
            </a:r>
            <a:r>
              <a:rPr sz="2500" b="1" u="sng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МКУР </a:t>
            </a:r>
          </a:p>
          <a:p>
            <a:pPr marL="273145" lvl="0" indent="-114086" algn="just" defTabSz="268833">
              <a:spcBef>
                <a:spcPts val="0"/>
              </a:spcBef>
              <a:buClr>
                <a:srgbClr val="251F87"/>
              </a:buClr>
              <a:buFont typeface="Times Roman"/>
              <a:tabLst>
                <a:tab pos="203200" algn="l"/>
                <a:tab pos="215900" algn="l"/>
                <a:tab pos="254000" algn="l"/>
                <a:tab pos="520700" algn="l"/>
                <a:tab pos="774700" algn="l"/>
                <a:tab pos="1041400" algn="l"/>
                <a:tab pos="1308100" algn="l"/>
                <a:tab pos="1574800" algn="l"/>
                <a:tab pos="1841500" algn="l"/>
                <a:tab pos="2095500" algn="l"/>
                <a:tab pos="2374900" algn="l"/>
                <a:tab pos="2628900" algn="l"/>
                <a:tab pos="2895600" algn="l"/>
                <a:tab pos="3149600" algn="l"/>
                <a:tab pos="3162300" algn="l"/>
              </a:tabLst>
              <a:defRPr sz="1800"/>
            </a:pP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К </a:t>
            </a: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представителям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государств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ЦА </a:t>
            </a: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добавить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: 2 </a:t>
            </a: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чел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. </a:t>
            </a: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от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стран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Европы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и </a:t>
            </a: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Азии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2- </a:t>
            </a: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от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международных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организаций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2- </a:t>
            </a: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от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НПО,  2 - </a:t>
            </a: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частный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сектор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и </a:t>
            </a: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наука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. Всего-13 </a:t>
            </a: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чел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.</a:t>
            </a:r>
          </a:p>
          <a:p>
            <a:pPr marL="273145" lvl="0" indent="-114086" algn="just" defTabSz="268833">
              <a:spcBef>
                <a:spcPts val="0"/>
              </a:spcBef>
              <a:buClr>
                <a:srgbClr val="251F87"/>
              </a:buClr>
              <a:buFont typeface="Times Roman"/>
              <a:tabLst>
                <a:tab pos="203200" algn="l"/>
                <a:tab pos="215900" algn="l"/>
                <a:tab pos="254000" algn="l"/>
                <a:tab pos="520700" algn="l"/>
                <a:tab pos="774700" algn="l"/>
                <a:tab pos="1041400" algn="l"/>
                <a:tab pos="1308100" algn="l"/>
                <a:tab pos="1574800" algn="l"/>
                <a:tab pos="1841500" algn="l"/>
                <a:tab pos="2095500" algn="l"/>
                <a:tab pos="2374900" algn="l"/>
                <a:tab pos="2628900" algn="l"/>
                <a:tab pos="2895600" algn="l"/>
                <a:tab pos="3149600" algn="l"/>
                <a:tab pos="3162300" algn="l"/>
              </a:tabLst>
              <a:defRPr sz="1800"/>
            </a:pP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Изменить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процедуры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принятия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решений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МКУР: </a:t>
            </a: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вместо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консенсуса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на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принятие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решений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большинством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;</a:t>
            </a:r>
          </a:p>
          <a:p>
            <a:pPr marL="273145" lvl="0" indent="-114086" algn="just" defTabSz="268833">
              <a:spcBef>
                <a:spcPts val="0"/>
              </a:spcBef>
              <a:buClr>
                <a:srgbClr val="251F87"/>
              </a:buClr>
              <a:buFont typeface="Times Roman"/>
              <a:tabLst>
                <a:tab pos="203200" algn="l"/>
                <a:tab pos="215900" algn="l"/>
                <a:tab pos="254000" algn="l"/>
                <a:tab pos="520700" algn="l"/>
                <a:tab pos="774700" algn="l"/>
                <a:tab pos="1041400" algn="l"/>
                <a:tab pos="1308100" algn="l"/>
                <a:tab pos="1574800" algn="l"/>
                <a:tab pos="1841500" algn="l"/>
                <a:tab pos="2095500" algn="l"/>
                <a:tab pos="2374900" algn="l"/>
                <a:tab pos="2628900" algn="l"/>
                <a:tab pos="2895600" algn="l"/>
                <a:tab pos="3149600" algn="l"/>
                <a:tab pos="3162300" algn="l"/>
              </a:tabLst>
              <a:defRPr sz="1800"/>
            </a:pP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Подписать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соглашение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с РЭЦЦА о </a:t>
            </a: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возложении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на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него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функций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постоянного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секретариата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МКУР. </a:t>
            </a: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Интегрировать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деятельность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филиалов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РЭЦЦА с РГЦ и РЦ ВИЭ;</a:t>
            </a:r>
          </a:p>
          <a:p>
            <a:pPr marL="273145" lvl="0" indent="-114086" algn="just" defTabSz="268833">
              <a:spcBef>
                <a:spcPts val="0"/>
              </a:spcBef>
              <a:buClr>
                <a:srgbClr val="251F87"/>
              </a:buClr>
              <a:buFont typeface="Times Roman"/>
              <a:tabLst>
                <a:tab pos="203200" algn="l"/>
                <a:tab pos="215900" algn="l"/>
                <a:tab pos="254000" algn="l"/>
                <a:tab pos="520700" algn="l"/>
                <a:tab pos="774700" algn="l"/>
                <a:tab pos="1041400" algn="l"/>
                <a:tab pos="1308100" algn="l"/>
                <a:tab pos="1574800" algn="l"/>
                <a:tab pos="1841500" algn="l"/>
                <a:tab pos="2095500" algn="l"/>
                <a:tab pos="2374900" algn="l"/>
                <a:tab pos="2628900" algn="l"/>
                <a:tab pos="2895600" algn="l"/>
                <a:tab pos="3149600" algn="l"/>
                <a:tab pos="3162300" algn="l"/>
              </a:tabLst>
              <a:defRPr sz="1800"/>
            </a:pP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Разработать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/</a:t>
            </a: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обновить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обязательства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государств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ЦА </a:t>
            </a: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по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финансированию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МКУР;</a:t>
            </a:r>
          </a:p>
          <a:p>
            <a:pPr marL="273145" lvl="0" indent="-114086" algn="just" defTabSz="268833">
              <a:spcBef>
                <a:spcPts val="0"/>
              </a:spcBef>
              <a:buClr>
                <a:srgbClr val="251F87"/>
              </a:buClr>
              <a:buFont typeface="Times Roman"/>
              <a:tabLst>
                <a:tab pos="203200" algn="l"/>
                <a:tab pos="215900" algn="l"/>
                <a:tab pos="254000" algn="l"/>
                <a:tab pos="520700" algn="l"/>
                <a:tab pos="774700" algn="l"/>
                <a:tab pos="1041400" algn="l"/>
                <a:tab pos="1308100" algn="l"/>
                <a:tab pos="1574800" algn="l"/>
                <a:tab pos="1841500" algn="l"/>
                <a:tab pos="2095500" algn="l"/>
                <a:tab pos="2374900" algn="l"/>
                <a:tab pos="2628900" algn="l"/>
                <a:tab pos="2895600" algn="l"/>
                <a:tab pos="3149600" algn="l"/>
                <a:tab pos="3162300" algn="l"/>
              </a:tabLst>
              <a:defRPr sz="1800"/>
            </a:pP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Обновить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стратегию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МКУР и РПДООС с </a:t>
            </a: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учетом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последних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изменений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таких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как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зеленая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экономика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обязательства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по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изменению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климата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водные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и </a:t>
            </a: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связанные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с </a:t>
            </a: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водой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экосистемы</a:t>
            </a:r>
            <a:r>
              <a:rPr sz="2500" dirty="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и </a:t>
            </a:r>
            <a:r>
              <a:rPr sz="2500" dirty="0" err="1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другие</a:t>
            </a:r>
            <a:endParaRPr sz="2500" dirty="0">
              <a:solidFill>
                <a:srgbClr val="251F87"/>
              </a:solidFill>
              <a:uFill>
                <a:solidFill/>
              </a:uFill>
              <a:latin typeface="Times Roman"/>
              <a:ea typeface="Times Roman"/>
              <a:cs typeface="Times Roman"/>
              <a:sym typeface="Times Roman"/>
            </a:endParaRP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/>
        </p:nvSpPr>
        <p:spPr>
          <a:xfrm>
            <a:off x="384839" y="697228"/>
            <a:ext cx="8538479" cy="542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indent="270508" defTabSz="457200"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410200" algn="l"/>
              </a:tabLst>
            </a:pPr>
            <a:r>
              <a:rPr sz="2200" b="1" u="sng">
                <a:solidFill>
                  <a:srgbClr val="1D197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Для укрепления РЦВИЭ рекомендуется следующее:</a:t>
            </a:r>
            <a:endParaRPr sz="2200" b="1" u="sng" baseline="-37236364">
              <a:solidFill>
                <a:srgbClr val="1D1977"/>
              </a:solidFill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461805" lvl="0" indent="-191296" defTabSz="457200">
              <a:buClr>
                <a:srgbClr val="1D1977"/>
              </a:buClr>
              <a:buSzPct val="100000"/>
              <a:buFont typeface="Times Roman"/>
              <a:buChar char="•"/>
              <a:tabLst>
                <a:tab pos="368300" algn="l"/>
                <a:tab pos="381000" algn="l"/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410200" algn="l"/>
              </a:tabLst>
            </a:pPr>
            <a:r>
              <a:rPr sz="2200">
                <a:solidFill>
                  <a:srgbClr val="1D197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Внести изменения в устав РЦ с расширением состава учредителей</a:t>
            </a:r>
            <a:endParaRPr sz="2200">
              <a:solidFill>
                <a:srgbClr val="1D1977"/>
              </a:solidFill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461805" lvl="0" indent="-191296" defTabSz="457200">
              <a:buClr>
                <a:srgbClr val="1D1977"/>
              </a:buClr>
              <a:buSzPct val="100000"/>
              <a:buFont typeface="Times Roman"/>
              <a:buChar char="•"/>
              <a:tabLst>
                <a:tab pos="368300" algn="l"/>
                <a:tab pos="381000" algn="l"/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410200" algn="l"/>
              </a:tabLst>
            </a:pPr>
            <a:r>
              <a:rPr sz="2200">
                <a:solidFill>
                  <a:srgbClr val="1D197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Изменить процедуры РЦ с учетом международных стандартов;</a:t>
            </a:r>
            <a:endParaRPr sz="2200">
              <a:solidFill>
                <a:srgbClr val="1D1977"/>
              </a:solidFill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461805" lvl="0" indent="-191296" defTabSz="457200">
              <a:buClr>
                <a:srgbClr val="1D1977"/>
              </a:buClr>
              <a:buSzPct val="100000"/>
              <a:buFont typeface="Times Roman"/>
              <a:buChar char="•"/>
              <a:tabLst>
                <a:tab pos="368300" algn="l"/>
                <a:tab pos="381000" algn="l"/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410200" algn="l"/>
              </a:tabLst>
            </a:pPr>
            <a:r>
              <a:rPr sz="2200">
                <a:solidFill>
                  <a:srgbClr val="1D197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Подготовить программу развития ВИЭ и ЭЭ в ЦА на 2015-2017 гг. с пакетом пилотных проектов, презентовать ее на международном уровне, в том числе во время конференций МФСА, а также на КС РКИИК;</a:t>
            </a:r>
            <a:endParaRPr sz="2200">
              <a:solidFill>
                <a:srgbClr val="1D1977"/>
              </a:solidFill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461805" lvl="0" indent="-191296" defTabSz="457200">
              <a:buClr>
                <a:srgbClr val="1D1977"/>
              </a:buClr>
              <a:buSzPct val="100000"/>
              <a:buFont typeface="Times Roman"/>
              <a:buChar char="•"/>
              <a:tabLst>
                <a:tab pos="368300" algn="l"/>
                <a:tab pos="381000" algn="l"/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410200" algn="l"/>
              </a:tabLst>
            </a:pPr>
            <a:r>
              <a:rPr sz="2200">
                <a:solidFill>
                  <a:srgbClr val="1D197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Интегрировать деятельность РЦ и РЭЦЦА с целью использования имеющихся у них преимуществ;</a:t>
            </a:r>
            <a:endParaRPr sz="2200">
              <a:solidFill>
                <a:srgbClr val="1D1977"/>
              </a:solidFill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461805" lvl="0" indent="-191296" defTabSz="457200">
              <a:buClr>
                <a:srgbClr val="1D1977"/>
              </a:buClr>
              <a:buSzPct val="100000"/>
              <a:buFont typeface="Times Roman"/>
              <a:buChar char="•"/>
              <a:tabLst>
                <a:tab pos="368300" algn="l"/>
                <a:tab pos="381000" algn="l"/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410200" algn="l"/>
              </a:tabLst>
            </a:pPr>
            <a:r>
              <a:rPr sz="2200">
                <a:solidFill>
                  <a:srgbClr val="1D197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Подготовить долгосрочные соглашения по развитию ВИЭ&amp;ЭЭ между заинтересованными странами, частным сектором, НПО, международными организациями;</a:t>
            </a:r>
            <a:endParaRPr sz="2200">
              <a:solidFill>
                <a:srgbClr val="1D1977"/>
              </a:solidFill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461805" lvl="0" indent="-191296" defTabSz="457200">
              <a:buClr>
                <a:srgbClr val="1D1977"/>
              </a:buClr>
              <a:buSzPct val="100000"/>
              <a:buFont typeface="Times Roman"/>
              <a:buChar char="•"/>
              <a:tabLst>
                <a:tab pos="63500" algn="l"/>
                <a:tab pos="368300" algn="l"/>
                <a:tab pos="381000" algn="l"/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410200" algn="l"/>
              </a:tabLst>
            </a:pPr>
            <a:r>
              <a:rPr sz="2200">
                <a:solidFill>
                  <a:srgbClr val="1D197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Провести обучение персонала методам проектного управления и анализа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/>
        </p:nvSpPr>
        <p:spPr>
          <a:xfrm>
            <a:off x="374169" y="146484"/>
            <a:ext cx="8504844" cy="603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indent="270508" defTabSz="457200"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410200" algn="l"/>
              </a:tabLst>
            </a:pPr>
            <a:r>
              <a:rPr sz="2300" b="1" u="sng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Для</a:t>
            </a:r>
            <a:r>
              <a:rPr sz="2300" b="1" u="sng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300" b="1" u="sng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долгосрочного</a:t>
            </a:r>
            <a:r>
              <a:rPr sz="2300" b="1" u="sng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300" b="1" u="sng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развития</a:t>
            </a:r>
            <a:r>
              <a:rPr sz="2300" b="1" u="sng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ВИЭ:</a:t>
            </a:r>
          </a:p>
          <a:p>
            <a:pPr lvl="0" indent="270508" defTabSz="457200"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410200" algn="l"/>
              </a:tabLst>
            </a:pPr>
            <a:endParaRPr sz="2300" b="1" u="sng" dirty="0">
              <a:solidFill>
                <a:srgbClr val="2D1D74"/>
              </a:solidFill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489094" lvl="0" indent="-218585" defTabSz="457200">
              <a:buClr>
                <a:srgbClr val="2D1D74"/>
              </a:buClr>
              <a:buSzPct val="100000"/>
              <a:buFont typeface="Times Roman"/>
              <a:buChar char="•"/>
              <a:tabLst>
                <a:tab pos="368300" algn="l"/>
                <a:tab pos="381000" algn="l"/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410200" algn="l"/>
              </a:tabLst>
            </a:pP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Создать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на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основе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системы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МКУР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сеть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экспертных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советов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инвестиционных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фондов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инкубаторов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новых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технологий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информационных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центров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и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другие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;</a:t>
            </a:r>
            <a:endParaRPr sz="2300" dirty="0">
              <a:solidFill>
                <a:srgbClr val="2D1D74"/>
              </a:solidFill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489094" lvl="0" indent="-218585" defTabSz="457200">
              <a:buClr>
                <a:srgbClr val="2D1D74"/>
              </a:buClr>
              <a:buSzPct val="100000"/>
              <a:buFont typeface="Times Roman"/>
              <a:buChar char="•"/>
              <a:tabLst>
                <a:tab pos="368300" algn="l"/>
                <a:tab pos="381000" algn="l"/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410200" algn="l"/>
              </a:tabLst>
            </a:pP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Проект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долгосрочного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соглашения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между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странами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ЦА и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их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партнерами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включая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частный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сектор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с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льготными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условиями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;</a:t>
            </a:r>
            <a:endParaRPr sz="2300" dirty="0">
              <a:solidFill>
                <a:srgbClr val="2D1D74"/>
              </a:solidFill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489094" lvl="0" indent="-218585" defTabSz="457200">
              <a:buClr>
                <a:srgbClr val="2D1D74"/>
              </a:buClr>
              <a:buSzPct val="100000"/>
              <a:buFont typeface="Times Roman"/>
              <a:buChar char="•"/>
              <a:tabLst>
                <a:tab pos="368300" algn="l"/>
                <a:tab pos="381000" algn="l"/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410200" algn="l"/>
              </a:tabLst>
            </a:pP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Изменения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в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действующем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законодательстве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региональных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и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двусторонних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соглашениях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;</a:t>
            </a:r>
            <a:endParaRPr sz="2300" dirty="0">
              <a:solidFill>
                <a:srgbClr val="2D1D74"/>
              </a:solidFill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489094" lvl="0" indent="-218585" defTabSz="457200">
              <a:buClr>
                <a:srgbClr val="2D1D74"/>
              </a:buClr>
              <a:buSzPct val="100000"/>
              <a:buFont typeface="Times Roman"/>
              <a:buChar char="•"/>
              <a:tabLst>
                <a:tab pos="368300" algn="l"/>
                <a:tab pos="381000" algn="l"/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410200" algn="l"/>
              </a:tabLst>
            </a:pP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Интегрировать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вопросы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ВИЭ и ЭЭ в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международные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и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региональные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программы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по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развитию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энергетики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изменению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климата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управлению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водными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ресурсами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устойчивому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сельскому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хозяйству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и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управлению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земельными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ресурсами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а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также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в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стратегии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по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искоренению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бедности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и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развитию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зеленой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экономики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;</a:t>
            </a:r>
            <a:endParaRPr sz="2300" dirty="0">
              <a:solidFill>
                <a:srgbClr val="2D1D74"/>
              </a:solidFill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489094" lvl="0" indent="-218585" defTabSz="457200">
              <a:buClr>
                <a:srgbClr val="2D1D74"/>
              </a:buClr>
              <a:buSzPct val="100000"/>
              <a:buFont typeface="Times Roman"/>
              <a:buChar char="•"/>
              <a:tabLst>
                <a:tab pos="368300" algn="l"/>
                <a:tab pos="381000" algn="l"/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410200" algn="l"/>
              </a:tabLst>
            </a:pP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Создать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широкую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сеть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для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пропаганды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обучения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подготовки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и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повышения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квалификации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по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300" dirty="0" err="1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вопросам</a:t>
            </a:r>
            <a:r>
              <a:rPr sz="2300" dirty="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ВИЭ и ЭЭ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/>
        </p:nvSpPr>
        <p:spPr>
          <a:xfrm>
            <a:off x="319578" y="690877"/>
            <a:ext cx="8504844" cy="1873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indent="270508" algn="ctr" defTabSz="457200"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410200" algn="l"/>
              </a:tabLst>
            </a:pPr>
            <a:r>
              <a:rPr sz="4000">
                <a:solidFill>
                  <a:srgbClr val="2E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Спасибо за внимание!</a:t>
            </a:r>
            <a:endParaRPr sz="4000">
              <a:solidFill>
                <a:srgbClr val="2E237E"/>
              </a:solidFill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indent="270508" algn="ctr" defTabSz="457200"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410200" algn="l"/>
              </a:tabLst>
            </a:pPr>
            <a:r>
              <a:rPr sz="4000">
                <a:solidFill>
                  <a:srgbClr val="2E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более подробно о проекте</a:t>
            </a:r>
            <a:r>
              <a:rPr>
                <a:solidFill>
                  <a:srgbClr val="2E237E"/>
                </a:solidFill>
                <a:latin typeface="+mn-lt"/>
                <a:ea typeface="+mn-ea"/>
                <a:cs typeface="+mn-cs"/>
                <a:sym typeface="Avenir Roman"/>
              </a:rPr>
              <a:t> </a:t>
            </a:r>
            <a:r>
              <a:rPr sz="4000">
                <a:solidFill>
                  <a:srgbClr val="2E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и докладе:</a:t>
            </a:r>
          </a:p>
          <a:p>
            <a:pPr lvl="0" indent="270508" algn="ctr" defTabSz="457200"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410200" algn="l"/>
              </a:tabLst>
            </a:pPr>
            <a:r>
              <a:rPr sz="4000">
                <a:solidFill>
                  <a:srgbClr val="2E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3700" i="1">
                <a:latin typeface="Avenir Book"/>
                <a:ea typeface="Avenir Book"/>
                <a:cs typeface="Avenir Book"/>
                <a:sym typeface="Avenir Book"/>
                <a:hlinkClick r:id="rId2"/>
              </a:rPr>
              <a:t>http://www.casepresee.org/</a:t>
            </a:r>
          </a:p>
        </p:txBody>
      </p:sp>
      <p:pic>
        <p:nvPicPr>
          <p:cNvPr id="354" name="image3.jpeg" descr="eu_flag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65100" y="6038277"/>
            <a:ext cx="1014868" cy="672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image3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477741" y="6012057"/>
            <a:ext cx="2556404" cy="72459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8" name="Group 358"/>
          <p:cNvGrpSpPr/>
          <p:nvPr/>
        </p:nvGrpSpPr>
        <p:grpSpPr>
          <a:xfrm>
            <a:off x="472703" y="3244914"/>
            <a:ext cx="8370804" cy="2219710"/>
            <a:chOff x="-1" y="0"/>
            <a:chExt cx="8370803" cy="2219708"/>
          </a:xfrm>
        </p:grpSpPr>
        <p:sp>
          <p:nvSpPr>
            <p:cNvPr id="356" name="Shape 356"/>
            <p:cNvSpPr/>
            <p:nvPr/>
          </p:nvSpPr>
          <p:spPr>
            <a:xfrm>
              <a:off x="-2" y="0"/>
              <a:ext cx="8370804" cy="221970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457200">
                <a:defRPr sz="1200"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3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57" name="Shape 357"/>
            <p:cNvSpPr/>
            <p:nvPr/>
          </p:nvSpPr>
          <p:spPr>
            <a:xfrm>
              <a:off x="-2" y="0"/>
              <a:ext cx="8370804" cy="13270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defTabSz="457200"/>
              <a:r>
                <a:rPr sz="1200" i="1">
                  <a:uFill>
                    <a:solidFill/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Членами Европейского Союза являются 27 стран-участниц, принявших решение о поэтапном объединении своих ноу-хау, ресурсов и направлений. На протяжении 50-летнего периода расширения Союза этим странам удалось совместными усилиями построить зону стабильности, демократии и устойчивого развития с сохранением культурного разнообразия, толерантности и свободы личности</a:t>
              </a:r>
            </a:p>
            <a:p>
              <a:pPr lvl="0" defTabSz="457200"/>
              <a:endParaRPr sz="1200" i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lvl="0" defTabSz="457200"/>
              <a:r>
                <a:rPr sz="1200" i="1">
                  <a:uFill>
                    <a:solidFill/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В своей деятельности Евросоюз руководствуется стремлением обмениваться достижениями и ценностями с государствами и народами, не являющимися членами ЕC.</a:t>
              </a:r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457200" y="108457"/>
            <a:ext cx="8229600" cy="1143001"/>
          </a:xfrm>
          <a:prstGeom prst="rect">
            <a:avLst/>
          </a:prstGeom>
        </p:spPr>
        <p:txBody>
          <a:bodyPr/>
          <a:lstStyle>
            <a:lvl1pPr defTabSz="402336">
              <a:defRPr sz="3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800000"/>
                </a:solidFill>
              </a:rPr>
              <a:t>Исторические тенденции и текущая ситуация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xfrm>
            <a:off x="189913" y="1600200"/>
            <a:ext cx="8954087" cy="5047104"/>
          </a:xfrm>
          <a:prstGeom prst="rect">
            <a:avLst/>
          </a:prstGeom>
        </p:spPr>
        <p:txBody>
          <a:bodyPr/>
          <a:lstStyle/>
          <a:p>
            <a:pPr marL="180472" lvl="0" indent="-180472" defTabSz="420943">
              <a:lnSpc>
                <a:spcPct val="88000"/>
              </a:lnSpc>
              <a:spcBef>
                <a:spcPts val="800"/>
              </a:spcBef>
              <a:buFont typeface="Times Roman"/>
              <a:defRPr sz="1800"/>
            </a:pPr>
            <a:r>
              <a:rPr dirty="0">
                <a:solidFill>
                  <a:srgbClr val="1E0B43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3500" dirty="0">
                <a:solidFill>
                  <a:srgbClr val="1E0B43"/>
                </a:solidFill>
                <a:latin typeface="Times Roman"/>
                <a:ea typeface="Times Roman"/>
                <a:cs typeface="Times Roman"/>
                <a:sym typeface="Times Roman"/>
              </a:rPr>
              <a:t>В </a:t>
            </a:r>
            <a:r>
              <a:rPr sz="3500" dirty="0" err="1">
                <a:solidFill>
                  <a:srgbClr val="1E0B43"/>
                </a:solidFill>
                <a:latin typeface="Times Roman"/>
                <a:ea typeface="Times Roman"/>
                <a:cs typeface="Times Roman"/>
                <a:sym typeface="Times Roman"/>
              </a:rPr>
              <a:t>последние</a:t>
            </a:r>
            <a:r>
              <a:rPr sz="3500" dirty="0">
                <a:solidFill>
                  <a:srgbClr val="1E0B43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3500" dirty="0" err="1">
                <a:solidFill>
                  <a:srgbClr val="1E0B43"/>
                </a:solidFill>
                <a:latin typeface="Times Roman"/>
                <a:ea typeface="Times Roman"/>
                <a:cs typeface="Times Roman"/>
                <a:sym typeface="Times Roman"/>
              </a:rPr>
              <a:t>десятилетия</a:t>
            </a:r>
            <a:r>
              <a:rPr sz="3500" dirty="0">
                <a:solidFill>
                  <a:srgbClr val="1E0B43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3500" dirty="0" err="1">
                <a:solidFill>
                  <a:srgbClr val="1E0B43"/>
                </a:solidFill>
                <a:latin typeface="Times Roman"/>
                <a:ea typeface="Times Roman"/>
                <a:cs typeface="Times Roman"/>
                <a:sym typeface="Times Roman"/>
              </a:rPr>
              <a:t>экономический</a:t>
            </a:r>
            <a:r>
              <a:rPr sz="3500" dirty="0">
                <a:solidFill>
                  <a:srgbClr val="1E0B43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3500" dirty="0" err="1">
                <a:solidFill>
                  <a:srgbClr val="1E0B43"/>
                </a:solidFill>
                <a:latin typeface="Times Roman"/>
                <a:ea typeface="Times Roman"/>
                <a:cs typeface="Times Roman"/>
                <a:sym typeface="Times Roman"/>
              </a:rPr>
              <a:t>рост</a:t>
            </a:r>
            <a:r>
              <a:rPr sz="3500" dirty="0">
                <a:solidFill>
                  <a:srgbClr val="1E0B43"/>
                </a:solidFill>
                <a:latin typeface="Times Roman"/>
                <a:ea typeface="Times Roman"/>
                <a:cs typeface="Times Roman"/>
                <a:sym typeface="Times Roman"/>
              </a:rPr>
              <a:t> в </a:t>
            </a:r>
            <a:r>
              <a:rPr sz="3500" dirty="0" err="1">
                <a:solidFill>
                  <a:srgbClr val="1E0B43"/>
                </a:solidFill>
                <a:latin typeface="Times Roman"/>
                <a:ea typeface="Times Roman"/>
                <a:cs typeface="Times Roman"/>
                <a:sym typeface="Times Roman"/>
              </a:rPr>
              <a:t>мире</a:t>
            </a:r>
            <a:r>
              <a:rPr sz="3500" dirty="0">
                <a:solidFill>
                  <a:srgbClr val="1E0B43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3500" dirty="0" err="1">
                <a:solidFill>
                  <a:srgbClr val="1E0B43"/>
                </a:solidFill>
                <a:latin typeface="Times Roman"/>
                <a:ea typeface="Times Roman"/>
                <a:cs typeface="Times Roman"/>
                <a:sym typeface="Times Roman"/>
              </a:rPr>
              <a:t>достигался</a:t>
            </a:r>
            <a:r>
              <a:rPr sz="3500" dirty="0">
                <a:solidFill>
                  <a:srgbClr val="1E0B43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3500" dirty="0" err="1">
                <a:solidFill>
                  <a:srgbClr val="1E0B43"/>
                </a:solidFill>
                <a:latin typeface="Times Roman"/>
                <a:ea typeface="Times Roman"/>
                <a:cs typeface="Times Roman"/>
                <a:sym typeface="Times Roman"/>
              </a:rPr>
              <a:t>за</a:t>
            </a:r>
            <a:r>
              <a:rPr sz="3500" dirty="0">
                <a:solidFill>
                  <a:srgbClr val="1E0B43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3500" dirty="0" err="1">
                <a:solidFill>
                  <a:srgbClr val="1E0B43"/>
                </a:solidFill>
                <a:latin typeface="Times Roman"/>
                <a:ea typeface="Times Roman"/>
                <a:cs typeface="Times Roman"/>
                <a:sym typeface="Times Roman"/>
              </a:rPr>
              <a:t>счет</a:t>
            </a:r>
            <a:r>
              <a:rPr sz="3500" dirty="0">
                <a:solidFill>
                  <a:srgbClr val="1E0B43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3500" dirty="0" err="1">
                <a:solidFill>
                  <a:srgbClr val="1E0B43"/>
                </a:solidFill>
                <a:latin typeface="Times Roman"/>
                <a:ea typeface="Times Roman"/>
                <a:cs typeface="Times Roman"/>
                <a:sym typeface="Times Roman"/>
              </a:rPr>
              <a:t>природного</a:t>
            </a:r>
            <a:r>
              <a:rPr sz="3500" dirty="0">
                <a:solidFill>
                  <a:srgbClr val="1E0B43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3500" dirty="0" err="1" smtClean="0">
                <a:solidFill>
                  <a:srgbClr val="1E0B43"/>
                </a:solidFill>
                <a:latin typeface="Times Roman"/>
                <a:ea typeface="Times Roman"/>
                <a:cs typeface="Times Roman"/>
                <a:sym typeface="Times Roman"/>
              </a:rPr>
              <a:t>капитала</a:t>
            </a:r>
            <a:r>
              <a:rPr sz="3500" dirty="0" smtClean="0">
                <a:solidFill>
                  <a:srgbClr val="1E0B43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endParaRPr sz="2100" dirty="0">
              <a:solidFill>
                <a:srgbClr val="1E0B43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marL="245643" lvl="0" indent="-245643" defTabSz="420943">
              <a:lnSpc>
                <a:spcPct val="88000"/>
              </a:lnSpc>
              <a:spcBef>
                <a:spcPts val="800"/>
              </a:spcBef>
              <a:buFont typeface="Times Roman"/>
              <a:defRPr sz="1800"/>
            </a:pPr>
            <a:r>
              <a:rPr sz="2100" dirty="0">
                <a:solidFill>
                  <a:srgbClr val="1E0B43"/>
                </a:solidFill>
                <a:latin typeface="Times Roman"/>
                <a:ea typeface="Times Roman"/>
                <a:cs typeface="Times Roman"/>
                <a:sym typeface="Times Roman"/>
              </a:rPr>
              <a:t>  </a:t>
            </a:r>
            <a:r>
              <a:rPr sz="3500" dirty="0" err="1">
                <a:solidFill>
                  <a:srgbClr val="1E0B43"/>
                </a:solidFill>
                <a:latin typeface="Times Roman"/>
                <a:ea typeface="Times Roman"/>
                <a:cs typeface="Times Roman"/>
                <a:sym typeface="Times Roman"/>
              </a:rPr>
              <a:t>Ценности</a:t>
            </a:r>
            <a:r>
              <a:rPr sz="3500" dirty="0">
                <a:solidFill>
                  <a:srgbClr val="1E0B43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3500" dirty="0" err="1">
                <a:solidFill>
                  <a:srgbClr val="1E0B43"/>
                </a:solidFill>
                <a:latin typeface="Times Roman"/>
                <a:ea typeface="Times Roman"/>
                <a:cs typeface="Times Roman"/>
                <a:sym typeface="Times Roman"/>
              </a:rPr>
              <a:t>сформированы</a:t>
            </a:r>
            <a:r>
              <a:rPr sz="3500" dirty="0">
                <a:solidFill>
                  <a:srgbClr val="1E0B43"/>
                </a:solid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3500" dirty="0" err="1">
                <a:solidFill>
                  <a:srgbClr val="1E0B43"/>
                </a:solidFill>
                <a:latin typeface="Times Roman"/>
                <a:ea typeface="Times Roman"/>
                <a:cs typeface="Times Roman"/>
                <a:sym typeface="Times Roman"/>
              </a:rPr>
              <a:t>но</a:t>
            </a:r>
            <a:r>
              <a:rPr sz="3500" dirty="0">
                <a:solidFill>
                  <a:srgbClr val="1E0B43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3500" dirty="0" err="1">
                <a:solidFill>
                  <a:srgbClr val="1E0B43"/>
                </a:solidFill>
                <a:latin typeface="Times Roman"/>
                <a:ea typeface="Times Roman"/>
                <a:cs typeface="Times Roman"/>
                <a:sym typeface="Times Roman"/>
              </a:rPr>
              <a:t>природные</a:t>
            </a:r>
            <a:r>
              <a:rPr sz="3500" dirty="0">
                <a:solidFill>
                  <a:srgbClr val="1E0B43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3500" dirty="0" err="1">
                <a:solidFill>
                  <a:srgbClr val="1E0B43"/>
                </a:solidFill>
                <a:latin typeface="Times Roman"/>
                <a:ea typeface="Times Roman"/>
                <a:cs typeface="Times Roman"/>
                <a:sym typeface="Times Roman"/>
              </a:rPr>
              <a:t>ресурсы</a:t>
            </a:r>
            <a:r>
              <a:rPr sz="3500" dirty="0">
                <a:solidFill>
                  <a:srgbClr val="1E0B43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3500" dirty="0" err="1">
                <a:solidFill>
                  <a:srgbClr val="1E0B43"/>
                </a:solidFill>
                <a:latin typeface="Times Roman"/>
                <a:ea typeface="Times Roman"/>
                <a:cs typeface="Times Roman"/>
                <a:sym typeface="Times Roman"/>
              </a:rPr>
              <a:t>сильно</a:t>
            </a:r>
            <a:r>
              <a:rPr sz="3500" dirty="0">
                <a:solidFill>
                  <a:srgbClr val="1E0B43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3500" dirty="0" err="1">
                <a:solidFill>
                  <a:srgbClr val="1E0B43"/>
                </a:solidFill>
                <a:latin typeface="Times Roman"/>
                <a:ea typeface="Times Roman"/>
                <a:cs typeface="Times Roman"/>
                <a:sym typeface="Times Roman"/>
              </a:rPr>
              <a:t>истощены</a:t>
            </a:r>
            <a:r>
              <a:rPr sz="3500" dirty="0">
                <a:solidFill>
                  <a:srgbClr val="1E0B43"/>
                </a:solidFill>
                <a:latin typeface="Times Roman"/>
                <a:ea typeface="Times Roman"/>
                <a:cs typeface="Times Roman"/>
                <a:sym typeface="Times Roman"/>
              </a:rPr>
              <a:t>, а </a:t>
            </a:r>
            <a:r>
              <a:rPr sz="3500" dirty="0" err="1">
                <a:solidFill>
                  <a:srgbClr val="1E0B43"/>
                </a:solidFill>
                <a:latin typeface="Times Roman"/>
                <a:ea typeface="Times Roman"/>
                <a:cs typeface="Times Roman"/>
                <a:sym typeface="Times Roman"/>
              </a:rPr>
              <a:t>цены</a:t>
            </a:r>
            <a:r>
              <a:rPr sz="3500" dirty="0">
                <a:solidFill>
                  <a:srgbClr val="1E0B43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3500" dirty="0" err="1" smtClean="0">
                <a:solidFill>
                  <a:srgbClr val="1E0B43"/>
                </a:solidFill>
                <a:latin typeface="Times Roman"/>
                <a:ea typeface="Times Roman"/>
                <a:cs typeface="Times Roman"/>
                <a:sym typeface="Times Roman"/>
              </a:rPr>
              <a:t>выросли</a:t>
            </a:r>
            <a:endParaRPr sz="2100" dirty="0">
              <a:solidFill>
                <a:srgbClr val="1E0B43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marL="245643" lvl="0" indent="-245643" defTabSz="420943">
              <a:lnSpc>
                <a:spcPct val="88000"/>
              </a:lnSpc>
              <a:spcBef>
                <a:spcPts val="800"/>
              </a:spcBef>
              <a:buFont typeface="Times Roman"/>
              <a:defRPr sz="1800"/>
            </a:pPr>
            <a:r>
              <a:rPr sz="2100" dirty="0">
                <a:solidFill>
                  <a:srgbClr val="1E0B43"/>
                </a:solidFill>
                <a:latin typeface="Times Roman"/>
                <a:ea typeface="Times Roman"/>
                <a:cs typeface="Times Roman"/>
                <a:sym typeface="Times Roman"/>
              </a:rPr>
              <a:t>  </a:t>
            </a:r>
            <a:r>
              <a:rPr sz="3500" dirty="0" err="1">
                <a:solidFill>
                  <a:srgbClr val="1E0B43"/>
                </a:solidFill>
                <a:latin typeface="Times Roman"/>
                <a:ea typeface="Times Roman"/>
                <a:cs typeface="Times Roman"/>
                <a:sym typeface="Times Roman"/>
              </a:rPr>
              <a:t>Это</a:t>
            </a:r>
            <a:r>
              <a:rPr sz="3500" dirty="0">
                <a:solidFill>
                  <a:srgbClr val="1E0B43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3500" dirty="0" err="1">
                <a:solidFill>
                  <a:srgbClr val="1E0B43"/>
                </a:solidFill>
                <a:latin typeface="Times Roman"/>
                <a:ea typeface="Times Roman"/>
                <a:cs typeface="Times Roman"/>
                <a:sym typeface="Times Roman"/>
              </a:rPr>
              <a:t>привело</a:t>
            </a:r>
            <a:r>
              <a:rPr sz="3500" dirty="0">
                <a:solidFill>
                  <a:srgbClr val="1E0B43"/>
                </a:solidFill>
                <a:latin typeface="Times Roman"/>
                <a:ea typeface="Times Roman"/>
                <a:cs typeface="Times Roman"/>
                <a:sym typeface="Times Roman"/>
              </a:rPr>
              <a:t> к </a:t>
            </a:r>
            <a:r>
              <a:rPr sz="3500" dirty="0" err="1">
                <a:solidFill>
                  <a:srgbClr val="1E0B43"/>
                </a:solidFill>
                <a:latin typeface="Times Roman"/>
                <a:ea typeface="Times Roman"/>
                <a:cs typeface="Times Roman"/>
                <a:sym typeface="Times Roman"/>
              </a:rPr>
              <a:t>уязвимости</a:t>
            </a:r>
            <a:r>
              <a:rPr sz="3500" dirty="0">
                <a:solidFill>
                  <a:srgbClr val="1E0B43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3500" dirty="0" err="1">
                <a:solidFill>
                  <a:srgbClr val="1E0B43"/>
                </a:solidFill>
                <a:latin typeface="Times Roman"/>
                <a:ea typeface="Times Roman"/>
                <a:cs typeface="Times Roman"/>
                <a:sym typeface="Times Roman"/>
              </a:rPr>
              <a:t>экономик</a:t>
            </a:r>
            <a:r>
              <a:rPr sz="3500" dirty="0">
                <a:solidFill>
                  <a:srgbClr val="1E0B43"/>
                </a:solid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3500" dirty="0" err="1">
                <a:solidFill>
                  <a:srgbClr val="1E0B43"/>
                </a:solidFill>
                <a:latin typeface="Times Roman"/>
                <a:ea typeface="Times Roman"/>
                <a:cs typeface="Times Roman"/>
                <a:sym typeface="Times Roman"/>
              </a:rPr>
              <a:t>росту</a:t>
            </a:r>
            <a:r>
              <a:rPr sz="3500" dirty="0">
                <a:solidFill>
                  <a:srgbClr val="1E0B43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3500" dirty="0" err="1">
                <a:solidFill>
                  <a:srgbClr val="1E0B43"/>
                </a:solidFill>
                <a:latin typeface="Times Roman"/>
                <a:ea typeface="Times Roman"/>
                <a:cs typeface="Times Roman"/>
                <a:sym typeface="Times Roman"/>
              </a:rPr>
              <a:t>конфликтов</a:t>
            </a:r>
            <a:r>
              <a:rPr sz="3500" dirty="0">
                <a:solidFill>
                  <a:srgbClr val="1E0B43"/>
                </a:solidFill>
                <a:latin typeface="Times Roman"/>
                <a:ea typeface="Times Roman"/>
                <a:cs typeface="Times Roman"/>
                <a:sym typeface="Times Roman"/>
              </a:rPr>
              <a:t> и </a:t>
            </a:r>
            <a:r>
              <a:rPr sz="3500" dirty="0" err="1">
                <a:solidFill>
                  <a:srgbClr val="1E0B43"/>
                </a:solidFill>
                <a:latin typeface="Times Roman"/>
                <a:ea typeface="Times Roman"/>
                <a:cs typeface="Times Roman"/>
                <a:sym typeface="Times Roman"/>
              </a:rPr>
              <a:t>снизило</a:t>
            </a:r>
            <a:r>
              <a:rPr sz="3500" dirty="0">
                <a:solidFill>
                  <a:srgbClr val="1E0B43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3500" dirty="0" err="1" smtClean="0">
                <a:solidFill>
                  <a:srgbClr val="1E0B43"/>
                </a:solidFill>
                <a:latin typeface="Times Roman"/>
                <a:ea typeface="Times Roman"/>
                <a:cs typeface="Times Roman"/>
                <a:sym typeface="Times Roman"/>
              </a:rPr>
              <a:t>эко-устойчивость</a:t>
            </a:r>
            <a:endParaRPr sz="3500" dirty="0">
              <a:solidFill>
                <a:srgbClr val="1E0B43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457200" y="49106"/>
            <a:ext cx="8229600" cy="87676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00000"/>
                </a:solidFill>
              </a:rPr>
              <a:t>Добыча и цены на нефть </a:t>
            </a:r>
          </a:p>
        </p:txBody>
      </p:sp>
      <p:graphicFrame>
        <p:nvGraphicFramePr>
          <p:cNvPr id="126" name="Chart 126"/>
          <p:cNvGraphicFramePr/>
          <p:nvPr/>
        </p:nvGraphicFramePr>
        <p:xfrm>
          <a:off x="489758" y="3178803"/>
          <a:ext cx="8394114" cy="3370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7" name="Shape 127"/>
          <p:cNvSpPr/>
          <p:nvPr/>
        </p:nvSpPr>
        <p:spPr>
          <a:xfrm>
            <a:off x="1304516" y="6473935"/>
            <a:ext cx="1975145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11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1100"/>
              <a:t>Номинальная стоимость </a:t>
            </a:r>
          </a:p>
        </p:txBody>
      </p:sp>
      <p:sp>
        <p:nvSpPr>
          <p:cNvPr id="128" name="Shape 128"/>
          <p:cNvSpPr/>
          <p:nvPr/>
        </p:nvSpPr>
        <p:spPr>
          <a:xfrm>
            <a:off x="6110234" y="6473935"/>
            <a:ext cx="1975057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11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1100"/>
              <a:t>Цена с учетом инфляции  </a:t>
            </a:r>
          </a:p>
        </p:txBody>
      </p:sp>
      <p:pic>
        <p:nvPicPr>
          <p:cNvPr id="129" name="image4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42651" y="1377912"/>
            <a:ext cx="6757959" cy="3068985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hape 130"/>
          <p:cNvSpPr/>
          <p:nvPr/>
        </p:nvSpPr>
        <p:spPr>
          <a:xfrm rot="10800000" flipH="1">
            <a:off x="7484539" y="2154887"/>
            <a:ext cx="1234442" cy="11158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200"/>
                </a:moveTo>
                <a:lnTo>
                  <a:pt x="14278" y="16200"/>
                </a:lnTo>
                <a:lnTo>
                  <a:pt x="14278" y="5400"/>
                </a:lnTo>
                <a:lnTo>
                  <a:pt x="11838" y="5400"/>
                </a:lnTo>
                <a:lnTo>
                  <a:pt x="16719" y="0"/>
                </a:lnTo>
                <a:lnTo>
                  <a:pt x="21600" y="5400"/>
                </a:lnTo>
                <a:lnTo>
                  <a:pt x="19159" y="5400"/>
                </a:lnTo>
                <a:lnTo>
                  <a:pt x="19159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3F80CE"/>
              </a:gs>
              <a:gs pos="100000">
                <a:srgbClr val="A2C3FF"/>
              </a:gs>
            </a:gsLst>
            <a:lin ang="16200000"/>
          </a:gra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457200" y="117829"/>
            <a:ext cx="8229600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 defTabSz="457200">
              <a:defRPr sz="4400">
                <a:solidFill>
                  <a:srgbClr val="800000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00000"/>
                </a:solidFill>
              </a:rPr>
              <a:t>Сельское хозяйство </a:t>
            </a:r>
          </a:p>
        </p:txBody>
      </p:sp>
      <p:pic>
        <p:nvPicPr>
          <p:cNvPr id="133" name="image5.png" descr="Global1_1-2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15390" y="955525"/>
            <a:ext cx="8608156" cy="5902477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/>
          <p:nvPr/>
        </p:nvSpPr>
        <p:spPr>
          <a:xfrm>
            <a:off x="1011935" y="1260836"/>
            <a:ext cx="7193282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10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1000"/>
              <a:t>Мировая тенденция в производстве зерновых и мяса                          Мировое общее потребление азота и фосфатных удобрений  </a:t>
            </a:r>
          </a:p>
        </p:txBody>
      </p:sp>
      <p:sp>
        <p:nvSpPr>
          <p:cNvPr id="135" name="Shape 135"/>
          <p:cNvSpPr/>
          <p:nvPr/>
        </p:nvSpPr>
        <p:spPr>
          <a:xfrm>
            <a:off x="922827" y="3906763"/>
            <a:ext cx="7193282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10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1000"/>
              <a:t>Увеличение применения ирригации                                                              Общее мировое производство пестицидов  </a:t>
            </a:r>
          </a:p>
        </p:txBody>
      </p:sp>
      <p:sp>
        <p:nvSpPr>
          <p:cNvPr id="136" name="Shape 136"/>
          <p:cNvSpPr/>
          <p:nvPr/>
        </p:nvSpPr>
        <p:spPr>
          <a:xfrm>
            <a:off x="1955256" y="2227633"/>
            <a:ext cx="612854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9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900"/>
              <a:t>мясо</a:t>
            </a:r>
          </a:p>
        </p:txBody>
      </p:sp>
      <p:sp>
        <p:nvSpPr>
          <p:cNvPr id="137" name="Shape 137"/>
          <p:cNvSpPr/>
          <p:nvPr/>
        </p:nvSpPr>
        <p:spPr>
          <a:xfrm>
            <a:off x="2846962" y="3051243"/>
            <a:ext cx="927376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9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900"/>
              <a:t>Зерновые </a:t>
            </a:r>
          </a:p>
        </p:txBody>
      </p:sp>
      <p:sp>
        <p:nvSpPr>
          <p:cNvPr id="138" name="Shape 138"/>
          <p:cNvSpPr/>
          <p:nvPr/>
        </p:nvSpPr>
        <p:spPr>
          <a:xfrm>
            <a:off x="5979266" y="2264617"/>
            <a:ext cx="612852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9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900"/>
              <a:t>Азот </a:t>
            </a:r>
          </a:p>
        </p:txBody>
      </p:sp>
      <p:sp>
        <p:nvSpPr>
          <p:cNvPr id="139" name="Shape 139"/>
          <p:cNvSpPr/>
          <p:nvPr/>
        </p:nvSpPr>
        <p:spPr>
          <a:xfrm>
            <a:off x="6572656" y="2797711"/>
            <a:ext cx="612853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9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900"/>
              <a:t>фосфор</a:t>
            </a:r>
          </a:p>
        </p:txBody>
      </p:sp>
      <p:sp>
        <p:nvSpPr>
          <p:cNvPr id="140" name="Shape 140"/>
          <p:cNvSpPr/>
          <p:nvPr/>
        </p:nvSpPr>
        <p:spPr>
          <a:xfrm>
            <a:off x="2464341" y="4810021"/>
            <a:ext cx="612852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9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900"/>
              <a:t>Вода </a:t>
            </a:r>
          </a:p>
        </p:txBody>
      </p:sp>
      <p:sp>
        <p:nvSpPr>
          <p:cNvPr id="141" name="Shape 141"/>
          <p:cNvSpPr/>
          <p:nvPr/>
        </p:nvSpPr>
        <p:spPr>
          <a:xfrm>
            <a:off x="5612860" y="5027884"/>
            <a:ext cx="825230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9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900"/>
              <a:t>Пестициды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457200" y="49106"/>
            <a:ext cx="8229600" cy="87676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00000"/>
                </a:solidFill>
              </a:rPr>
              <a:t>Цены на пищевые продукты </a:t>
            </a:r>
          </a:p>
        </p:txBody>
      </p:sp>
      <p:sp>
        <p:nvSpPr>
          <p:cNvPr id="144" name="Shape 144"/>
          <p:cNvSpPr/>
          <p:nvPr/>
        </p:nvSpPr>
        <p:spPr>
          <a:xfrm rot="10800000" flipH="1">
            <a:off x="6540421" y="2269787"/>
            <a:ext cx="1234442" cy="1115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200"/>
                </a:moveTo>
                <a:lnTo>
                  <a:pt x="14278" y="16200"/>
                </a:lnTo>
                <a:lnTo>
                  <a:pt x="14278" y="5400"/>
                </a:lnTo>
                <a:lnTo>
                  <a:pt x="11838" y="5400"/>
                </a:lnTo>
                <a:lnTo>
                  <a:pt x="16719" y="0"/>
                </a:lnTo>
                <a:lnTo>
                  <a:pt x="21600" y="5400"/>
                </a:lnTo>
                <a:lnTo>
                  <a:pt x="19159" y="5400"/>
                </a:lnTo>
                <a:lnTo>
                  <a:pt x="19159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3F80CE"/>
              </a:gs>
              <a:gs pos="100000">
                <a:srgbClr val="A2C3FF"/>
              </a:gs>
            </a:gsLst>
            <a:lin ang="16200000"/>
          </a:gra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graphicFrame>
        <p:nvGraphicFramePr>
          <p:cNvPr id="145" name="Chart 145"/>
          <p:cNvGraphicFramePr/>
          <p:nvPr/>
        </p:nvGraphicFramePr>
        <p:xfrm>
          <a:off x="2372959" y="3336715"/>
          <a:ext cx="6561872" cy="3354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6" name="Shape 146"/>
          <p:cNvSpPr/>
          <p:nvPr/>
        </p:nvSpPr>
        <p:spPr>
          <a:xfrm rot="19901492">
            <a:off x="7107865" y="5037170"/>
            <a:ext cx="1626111" cy="273049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F80CE"/>
              </a:gs>
              <a:gs pos="100000">
                <a:srgbClr val="A2C3FF"/>
              </a:gs>
            </a:gsLst>
            <a:lin ang="16200000"/>
          </a:gradFill>
          <a:ln>
            <a:solidFil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7177550" y="6488657"/>
            <a:ext cx="1645888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9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900"/>
              <a:t>Индекс цен на нефть </a:t>
            </a:r>
          </a:p>
        </p:txBody>
      </p:sp>
      <p:sp>
        <p:nvSpPr>
          <p:cNvPr id="148" name="Shape 148"/>
          <p:cNvSpPr/>
          <p:nvPr/>
        </p:nvSpPr>
        <p:spPr>
          <a:xfrm>
            <a:off x="8211728" y="5037177"/>
            <a:ext cx="73087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b="1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b="0"/>
            </a:pPr>
            <a:r>
              <a:rPr b="1"/>
              <a:t>+100%</a:t>
            </a:r>
          </a:p>
        </p:txBody>
      </p:sp>
      <p:pic>
        <p:nvPicPr>
          <p:cNvPr id="149" name="image5.png" descr="Global1_1-2.pd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04211" y="908147"/>
            <a:ext cx="5596876" cy="3837692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2791966" y="6534911"/>
            <a:ext cx="1645924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9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900"/>
              <a:t>Индекс цен на пищевые продукты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0" y="117829"/>
            <a:ext cx="8686800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 defTabSz="457200">
              <a:defRPr sz="3600">
                <a:solidFill>
                  <a:srgbClr val="800000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800000"/>
                </a:solidFill>
              </a:rPr>
              <a:t>Безопасность пищевых продуктов</a:t>
            </a:r>
          </a:p>
        </p:txBody>
      </p:sp>
      <p:pic>
        <p:nvPicPr>
          <p:cNvPr id="153" name="image6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101013" y="2276475"/>
            <a:ext cx="625485" cy="4187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6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101013" y="2276475"/>
            <a:ext cx="625485" cy="41878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3" name="Group 163"/>
          <p:cNvGrpSpPr/>
          <p:nvPr/>
        </p:nvGrpSpPr>
        <p:grpSpPr>
          <a:xfrm>
            <a:off x="585777" y="1028769"/>
            <a:ext cx="8247695" cy="5237260"/>
            <a:chOff x="0" y="0"/>
            <a:chExt cx="8247694" cy="5237259"/>
          </a:xfrm>
        </p:grpSpPr>
        <p:pic>
          <p:nvPicPr>
            <p:cNvPr id="155" name="image4.jpeg" descr="cc and food prod losses.jpg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-1"/>
              <a:ext cx="8062230" cy="52372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6" name="Shape 156"/>
            <p:cNvSpPr/>
            <p:nvPr/>
          </p:nvSpPr>
          <p:spPr>
            <a:xfrm rot="503936">
              <a:off x="151023" y="1390141"/>
              <a:ext cx="7949787" cy="2594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45720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2522595" y="4630786"/>
              <a:ext cx="1007033" cy="2219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457200">
                <a:defRPr sz="1600">
                  <a:latin typeface="Arial Bold"/>
                  <a:ea typeface="Arial Bold"/>
                  <a:cs typeface="Arial Bold"/>
                  <a:sym typeface="Arial Bold"/>
                </a:defRPr>
              </a:lvl1pPr>
            </a:lstStyle>
            <a:p>
              <a:pPr lvl="0">
                <a:defRPr sz="1800"/>
              </a:pPr>
              <a:r>
                <a:rPr sz="1600"/>
                <a:t>-50%</a:t>
              </a:r>
            </a:p>
          </p:txBody>
        </p:sp>
        <p:sp>
          <p:nvSpPr>
            <p:cNvPr id="158" name="Shape 158"/>
            <p:cNvSpPr/>
            <p:nvPr/>
          </p:nvSpPr>
          <p:spPr>
            <a:xfrm>
              <a:off x="3994619" y="4630786"/>
              <a:ext cx="930002" cy="2219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457200">
                <a:defRPr sz="1600">
                  <a:latin typeface="Arial Bold"/>
                  <a:ea typeface="Arial Bold"/>
                  <a:cs typeface="Arial Bold"/>
                  <a:sym typeface="Arial Bold"/>
                </a:defRPr>
              </a:lvl1pPr>
            </a:lstStyle>
            <a:p>
              <a:pPr lvl="0">
                <a:defRPr sz="1800"/>
              </a:pPr>
              <a:r>
                <a:rPr sz="1600"/>
                <a:t>-15%</a:t>
              </a:r>
            </a:p>
          </p:txBody>
        </p:sp>
        <p:sp>
          <p:nvSpPr>
            <p:cNvPr id="159" name="Shape 159"/>
            <p:cNvSpPr/>
            <p:nvPr/>
          </p:nvSpPr>
          <p:spPr>
            <a:xfrm>
              <a:off x="4692117" y="4623426"/>
              <a:ext cx="697502" cy="2219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457200">
                <a:defRPr sz="1600">
                  <a:latin typeface="Arial Bold"/>
                  <a:ea typeface="Arial Bold"/>
                  <a:cs typeface="Arial Bold"/>
                  <a:sym typeface="Arial Bold"/>
                </a:defRPr>
              </a:lvl1pPr>
            </a:lstStyle>
            <a:p>
              <a:pPr lvl="0">
                <a:defRPr sz="1800"/>
              </a:pPr>
              <a:r>
                <a:rPr sz="1600"/>
                <a:t>0%</a:t>
              </a:r>
            </a:p>
          </p:txBody>
        </p:sp>
        <p:sp>
          <p:nvSpPr>
            <p:cNvPr id="160" name="Shape 160"/>
            <p:cNvSpPr/>
            <p:nvPr/>
          </p:nvSpPr>
          <p:spPr>
            <a:xfrm>
              <a:off x="6133717" y="4635171"/>
              <a:ext cx="1008433" cy="2219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457200">
                <a:defRPr sz="1600">
                  <a:latin typeface="Arial Bold"/>
                  <a:ea typeface="Arial Bold"/>
                  <a:cs typeface="Arial Bold"/>
                  <a:sym typeface="Arial Bold"/>
                </a:defRPr>
              </a:lvl1pPr>
            </a:lstStyle>
            <a:p>
              <a:pPr lvl="0">
                <a:defRPr sz="1800"/>
              </a:pPr>
              <a:r>
                <a:rPr sz="1600"/>
                <a:t>+35%</a:t>
              </a:r>
            </a:p>
          </p:txBody>
        </p:sp>
        <p:sp>
          <p:nvSpPr>
            <p:cNvPr id="161" name="Shape 161"/>
            <p:cNvSpPr/>
            <p:nvPr/>
          </p:nvSpPr>
          <p:spPr>
            <a:xfrm>
              <a:off x="5157113" y="4635171"/>
              <a:ext cx="1085466" cy="2219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457200">
                <a:defRPr sz="1600">
                  <a:latin typeface="Arial Bold"/>
                  <a:ea typeface="Arial Bold"/>
                  <a:cs typeface="Arial Bold"/>
                  <a:sym typeface="Arial Bold"/>
                </a:defRPr>
              </a:lvl1pPr>
            </a:lstStyle>
            <a:p>
              <a:pPr lvl="0">
                <a:defRPr sz="1800"/>
              </a:pPr>
              <a:r>
                <a:rPr sz="1600"/>
                <a:t>+15%</a:t>
              </a:r>
            </a:p>
          </p:txBody>
        </p:sp>
        <p:sp>
          <p:nvSpPr>
            <p:cNvPr id="162" name="Shape 162"/>
            <p:cNvSpPr/>
            <p:nvPr/>
          </p:nvSpPr>
          <p:spPr>
            <a:xfrm>
              <a:off x="309530" y="4509320"/>
              <a:ext cx="1008435" cy="2592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457200">
                <a:defRPr>
                  <a:latin typeface="Arial Bold"/>
                  <a:ea typeface="Arial Bold"/>
                  <a:cs typeface="Arial Bold"/>
                  <a:sym typeface="Arial Bold"/>
                </a:defRPr>
              </a:lvl1pPr>
            </a:lstStyle>
            <a:p>
              <a:pPr lvl="0"/>
              <a:r>
                <a:t>2080</a:t>
              </a:r>
            </a:p>
          </p:txBody>
        </p:sp>
      </p:grpSp>
      <p:sp>
        <p:nvSpPr>
          <p:cNvPr id="164" name="Shape 164"/>
          <p:cNvSpPr/>
          <p:nvPr/>
        </p:nvSpPr>
        <p:spPr>
          <a:xfrm>
            <a:off x="719846" y="1260836"/>
            <a:ext cx="7101193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/>
            <a:r>
              <a:t>Рисунок 8 Прогнозируемые потери производства пищевых продуктов из-за изменения климата до 2080 года.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roup 168" descr="C:\Users\Mikko\SCIENCE\Instrumental_Temperature_Record_(NASA)_svg.png"/>
          <p:cNvGrpSpPr/>
          <p:nvPr/>
        </p:nvGrpSpPr>
        <p:grpSpPr>
          <a:xfrm>
            <a:off x="3479800" y="1844675"/>
            <a:ext cx="5664200" cy="4248150"/>
            <a:chOff x="0" y="0"/>
            <a:chExt cx="5664200" cy="4248150"/>
          </a:xfrm>
        </p:grpSpPr>
        <p:sp>
          <p:nvSpPr>
            <p:cNvPr id="166" name="Shape 166"/>
            <p:cNvSpPr/>
            <p:nvPr/>
          </p:nvSpPr>
          <p:spPr>
            <a:xfrm>
              <a:off x="0" y="0"/>
              <a:ext cx="5664200" cy="4248150"/>
            </a:xfrm>
            <a:prstGeom prst="rect">
              <a:avLst/>
            </a:prstGeom>
            <a:solidFill>
              <a:srgbClr val="FDEA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67" name="image7.png"/>
            <p:cNvPicPr/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0" y="0"/>
              <a:ext cx="5664200" cy="42481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9" name="Shape 169"/>
          <p:cNvSpPr/>
          <p:nvPr/>
        </p:nvSpPr>
        <p:spPr>
          <a:xfrm>
            <a:off x="6042504" y="3526401"/>
            <a:ext cx="145084" cy="5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ctr"/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pic>
        <p:nvPicPr>
          <p:cNvPr id="170" name="image8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79387" y="115887"/>
            <a:ext cx="3097216" cy="6557965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/>
          <p:nvPr/>
        </p:nvSpPr>
        <p:spPr>
          <a:xfrm rot="16200000">
            <a:off x="2531259" y="6406356"/>
            <a:ext cx="354023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10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">
                <a:solidFill>
                  <a:srgbClr val="17375E"/>
                </a:solidFill>
              </a:rPr>
              <a:t>IPCC, 2007</a:t>
            </a:r>
          </a:p>
        </p:txBody>
      </p:sp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3995737" y="6165850"/>
            <a:ext cx="4464059" cy="360365"/>
          </a:xfrm>
          <a:prstGeom prst="rect">
            <a:avLst/>
          </a:prstGeom>
          <a:solidFill>
            <a:srgbClr val="17375E"/>
          </a:solidFill>
        </p:spPr>
        <p:txBody>
          <a:bodyPr>
            <a:normAutofit/>
          </a:bodyPr>
          <a:lstStyle>
            <a:lvl1pPr defTabSz="896111">
              <a:defRPr sz="1300" b="1">
                <a:solidFill>
                  <a:srgbClr val="FDEADA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300" b="1">
                <a:solidFill>
                  <a:srgbClr val="FDEADA"/>
                </a:solidFill>
              </a:rPr>
              <a:t>Приборная запись глобальной температуры ; NASA</a:t>
            </a:r>
          </a:p>
        </p:txBody>
      </p:sp>
      <p:sp>
        <p:nvSpPr>
          <p:cNvPr id="173" name="Shape 173"/>
          <p:cNvSpPr/>
          <p:nvPr/>
        </p:nvSpPr>
        <p:spPr>
          <a:xfrm>
            <a:off x="3492500" y="188904"/>
            <a:ext cx="5387975" cy="1477328"/>
          </a:xfrm>
          <a:prstGeom prst="rect">
            <a:avLst/>
          </a:prstGeom>
          <a:ln>
            <a:solidFill>
              <a:srgbClr val="93CDDD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FDEADA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0000"/>
                </a:solidFill>
              </a:rPr>
              <a:t>УВЕЛИЧЕНИЕ ПАРНИКОВЫХ ГАЗОВ И ПОВЫШЕНИЕ ТЕМПЕРАТУРЫ – ОТ ПРОШЛОГО К НАСТОЯЩЕМУ TEMPERATURE  –  PAST TO PRESENT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 idx="4294967295"/>
          </p:nvPr>
        </p:nvSpPr>
        <p:spPr>
          <a:xfrm>
            <a:off x="250825" y="328606"/>
            <a:ext cx="8642350" cy="1295410"/>
          </a:xfrm>
          <a:prstGeom prst="rect">
            <a:avLst/>
          </a:prstGeom>
          <a:ln w="9525">
            <a:solidFill>
              <a:srgbClr val="93CDDD"/>
            </a:solidFill>
            <a:miter lim="800000"/>
          </a:ln>
        </p:spPr>
        <p:txBody>
          <a:bodyPr lIns="0" tIns="0" rIns="0" bIns="0"/>
          <a:lstStyle>
            <a:lvl1pPr>
              <a:defRPr sz="3200">
                <a:solidFill>
                  <a:srgbClr val="FCD5B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 err="1">
                <a:solidFill>
                  <a:srgbClr val="FF0000"/>
                </a:solidFill>
              </a:rPr>
              <a:t>Изменение</a:t>
            </a:r>
            <a:r>
              <a:rPr sz="3200" dirty="0">
                <a:solidFill>
                  <a:srgbClr val="FF0000"/>
                </a:solidFill>
              </a:rPr>
              <a:t> </a:t>
            </a:r>
            <a:r>
              <a:rPr sz="3200" dirty="0" err="1">
                <a:solidFill>
                  <a:srgbClr val="FF0000"/>
                </a:solidFill>
              </a:rPr>
              <a:t>климата</a:t>
            </a:r>
            <a:r>
              <a:rPr sz="3200" dirty="0">
                <a:solidFill>
                  <a:srgbClr val="FF0000"/>
                </a:solidFill>
              </a:rPr>
              <a:t>: </a:t>
            </a:r>
            <a:r>
              <a:rPr sz="3200" dirty="0" err="1">
                <a:solidFill>
                  <a:srgbClr val="FF0000"/>
                </a:solidFill>
              </a:rPr>
              <a:t>сокращение</a:t>
            </a:r>
            <a:r>
              <a:rPr sz="3200" dirty="0">
                <a:solidFill>
                  <a:srgbClr val="FF0000"/>
                </a:solidFill>
              </a:rPr>
              <a:t> </a:t>
            </a:r>
            <a:r>
              <a:rPr sz="3200" dirty="0" err="1">
                <a:solidFill>
                  <a:srgbClr val="FF0000"/>
                </a:solidFill>
              </a:rPr>
              <a:t>ледников</a:t>
            </a:r>
            <a:endParaRPr sz="3200" dirty="0">
              <a:solidFill>
                <a:srgbClr val="FF0000"/>
              </a:solidFill>
            </a:endParaRPr>
          </a:p>
        </p:txBody>
      </p:sp>
      <p:pic>
        <p:nvPicPr>
          <p:cNvPr id="176" name="image9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7950" y="2060575"/>
            <a:ext cx="4333875" cy="3384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5.jpeg" descr="C:\Users\Mikko\Dropbox\ADB MODELING TRAINING\2 - Glaciers\Papers\fig-4-13-small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584700" y="2060575"/>
            <a:ext cx="4427538" cy="3384553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178"/>
          <p:cNvSpPr/>
          <p:nvPr/>
        </p:nvSpPr>
        <p:spPr>
          <a:xfrm>
            <a:off x="250825" y="5876925"/>
            <a:ext cx="4300538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200" b="1">
                <a:solidFill>
                  <a:srgbClr val="FDEADA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00" b="1">
                <a:solidFill>
                  <a:srgbClr val="FDEADA"/>
                </a:solidFill>
              </a:rPr>
              <a:t>Отступание ледников в Кыргызстане  / С. Кутузов, М.Шахгеданова  2009</a:t>
            </a:r>
          </a:p>
        </p:txBody>
      </p:sp>
      <p:sp>
        <p:nvSpPr>
          <p:cNvPr id="179" name="Shape 179"/>
          <p:cNvSpPr/>
          <p:nvPr/>
        </p:nvSpPr>
        <p:spPr>
          <a:xfrm>
            <a:off x="5292725" y="5876925"/>
            <a:ext cx="3562350" cy="203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400" b="1">
                <a:solidFill>
                  <a:srgbClr val="FDEADA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400" b="1">
                <a:solidFill>
                  <a:srgbClr val="FDEADA"/>
                </a:solidFill>
              </a:rPr>
              <a:t>Отступание ледников в мире  / UNEP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1304</Words>
  <Application>Microsoft Office PowerPoint</Application>
  <PresentationFormat>On-screen Show (4:3)</PresentationFormat>
  <Paragraphs>177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</vt:lpstr>
      <vt:lpstr>Slide 1</vt:lpstr>
      <vt:lpstr>Содержание презентации</vt:lpstr>
      <vt:lpstr>Исторические тенденции и текущая ситуация</vt:lpstr>
      <vt:lpstr>Добыча и цены на нефть </vt:lpstr>
      <vt:lpstr>Slide 5</vt:lpstr>
      <vt:lpstr>Цены на пищевые продукты </vt:lpstr>
      <vt:lpstr>Slide 7</vt:lpstr>
      <vt:lpstr>Приборная запись глобальной температуры ; NASA</vt:lpstr>
      <vt:lpstr>Изменение климата: сокращение ледников</vt:lpstr>
      <vt:lpstr>Slide 10</vt:lpstr>
      <vt:lpstr>Slide 11</vt:lpstr>
      <vt:lpstr>Slide 12</vt:lpstr>
      <vt:lpstr>Кыргызстан/Kазахстан – таяние ледников на юге Алматы  (видимый след ледниковых отложений 1850)</vt:lpstr>
      <vt:lpstr>Slide 14</vt:lpstr>
      <vt:lpstr>Slide 15</vt:lpstr>
      <vt:lpstr>РИО+20:«Будущее которого мы хотим» </vt:lpstr>
      <vt:lpstr>Ветроэнергетика в ЕС: прогноз и факт</vt:lpstr>
      <vt:lpstr>Slide 18</vt:lpstr>
      <vt:lpstr>Доступные технологии для массового распространения</vt:lpstr>
      <vt:lpstr>Вихревая миниГЭС</vt:lpstr>
      <vt:lpstr>Субсидии в сфере потребления ископаемого топлива ведущих 25 стран, не являющихся участниками ОЭСР, (2010)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Paata</cp:lastModifiedBy>
  <cp:revision>7</cp:revision>
  <dcterms:modified xsi:type="dcterms:W3CDTF">2014-11-21T08:23:00Z</dcterms:modified>
</cp:coreProperties>
</file>